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0948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95033" autoAdjust="0"/>
  </p:normalViewPr>
  <p:slideViewPr>
    <p:cSldViewPr snapToGrid="0" snapToObjects="1">
      <p:cViewPr>
        <p:scale>
          <a:sx n="70" d="100"/>
          <a:sy n="70" d="100"/>
        </p:scale>
        <p:origin x="1301" y="15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Mae Ezra T. Abundo</a:t>
            </a:r>
          </a:p>
          <a:p>
            <a:r>
              <a:rPr lang="en-US" dirty="0">
                <a:solidFill>
                  <a:schemeClr val="bg2"/>
                </a:solidFill>
                <a:latin typeface="Abadi" panose="020B0604020104020204" pitchFamily="34" charset="0"/>
                <a:ea typeface="SF Pro" pitchFamily="2" charset="0"/>
                <a:cs typeface="SF Pro" pitchFamily="2" charset="0"/>
              </a:rPr>
              <a:t>September 2,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134209" cy="4351338"/>
          </a:xfrm>
          <a:prstGeom prst="rect">
            <a:avLst/>
          </a:prstGeom>
        </p:spPr>
        <p:txBody>
          <a:bodyPr/>
          <a:lstStyle/>
          <a:p>
            <a:r>
              <a:rPr lang="en-US" sz="2200" dirty="0">
                <a:solidFill>
                  <a:schemeClr val="accent3">
                    <a:lumMod val="25000"/>
                  </a:schemeClr>
                </a:solidFill>
                <a:latin typeface="Abadi" panose="020B0604020104020204" pitchFamily="34" charset="0"/>
              </a:rPr>
              <a:t>The wrangling process involved comprehensive analysis of launch outcomes, mission parameters, and booster recovery data to create a machine learning-ready dataset.</a:t>
            </a:r>
          </a:p>
          <a:p>
            <a:r>
              <a:rPr lang="en-US" sz="2200" dirty="0">
                <a:solidFill>
                  <a:schemeClr val="accent3">
                    <a:lumMod val="25000"/>
                  </a:schemeClr>
                </a:solidFill>
                <a:latin typeface="Abadi" panose="020B0604020104020204" pitchFamily="34" charset="0"/>
              </a:rPr>
              <a:t>Key Phases:</a:t>
            </a:r>
          </a:p>
          <a:p>
            <a:pPr marL="800100" lvl="1" indent="-342900">
              <a:buFont typeface="+mj-lt"/>
              <a:buAutoNum type="arabicPeriod"/>
            </a:pPr>
            <a:r>
              <a:rPr lang="en-US" sz="1800" dirty="0">
                <a:solidFill>
                  <a:schemeClr val="accent3">
                    <a:lumMod val="25000"/>
                  </a:schemeClr>
                </a:solidFill>
                <a:latin typeface="Abadi" panose="020B0604020104020204" pitchFamily="34" charset="0"/>
              </a:rPr>
              <a:t>Data Quality Assessment - Identified missing values in dataset and performed data type analysis.</a:t>
            </a:r>
          </a:p>
          <a:p>
            <a:pPr marL="800100" lvl="1" indent="-342900">
              <a:buFont typeface="+mj-lt"/>
              <a:buAutoNum type="arabicPeriod"/>
            </a:pPr>
            <a:r>
              <a:rPr lang="en-US" sz="1800" dirty="0">
                <a:solidFill>
                  <a:schemeClr val="accent3">
                    <a:lumMod val="25000"/>
                  </a:schemeClr>
                </a:solidFill>
                <a:latin typeface="Abadi" panose="020B0604020104020204" pitchFamily="34" charset="0"/>
              </a:rPr>
              <a:t>Exploratory Data Analysis Implementation - Applied pandas </a:t>
            </a:r>
            <a:r>
              <a:rPr lang="en-US" sz="1800" dirty="0" err="1">
                <a:solidFill>
                  <a:schemeClr val="accent3">
                    <a:lumMod val="25000"/>
                  </a:schemeClr>
                </a:solidFill>
                <a:latin typeface="Abadi" panose="020B0604020104020204" pitchFamily="34" charset="0"/>
              </a:rPr>
              <a:t>value_counts</a:t>
            </a:r>
            <a:r>
              <a:rPr lang="en-US" sz="1800" dirty="0">
                <a:solidFill>
                  <a:schemeClr val="accent3">
                    <a:lumMod val="25000"/>
                  </a:schemeClr>
                </a:solidFill>
                <a:latin typeface="Abadi" panose="020B0604020104020204" pitchFamily="34" charset="0"/>
              </a:rPr>
              <a:t>() methodology to analyze launch site distribution and orbit type frequencies excluding transfer orbits.</a:t>
            </a:r>
          </a:p>
          <a:p>
            <a:pPr marL="800100" lvl="1" indent="-342900">
              <a:buFont typeface="+mj-lt"/>
              <a:buAutoNum type="arabicPeriod"/>
            </a:pPr>
            <a:r>
              <a:rPr lang="en-US" sz="1800" dirty="0">
                <a:solidFill>
                  <a:schemeClr val="accent3">
                    <a:lumMod val="25000"/>
                  </a:schemeClr>
                </a:solidFill>
                <a:latin typeface="Abadi" panose="020B0604020104020204" pitchFamily="34" charset="0"/>
              </a:rPr>
              <a:t>Landing Outcome Standardization - Transformed complex categorical outcomes into binary classification labels using conditional logic and set operations.</a:t>
            </a:r>
          </a:p>
          <a:p>
            <a:pPr marL="0" indent="0">
              <a:buNone/>
            </a:pPr>
            <a:r>
              <a:rPr lang="en-US" sz="2000" dirty="0">
                <a:solidFill>
                  <a:srgbClr val="0B49CB"/>
                </a:solidFill>
                <a:latin typeface="Abadi" panose="020B0604020104020204" pitchFamily="34" charset="0"/>
              </a:rPr>
              <a:t>GitHub URL: https://github.com/maeezra/IBMCapstoneProject/blob/8b0dd4eb278f5519b3178ca41bbbe9b9e84ccecb/labs-jupyter-spacex-Data%20wrangling.ipynb</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r>
              <a:rPr lang="en-US" sz="2400" dirty="0"/>
              <a:t>Flight Number &amp; Payload Mass</a:t>
            </a:r>
          </a:p>
          <a:p>
            <a:pPr lvl="1"/>
            <a:r>
              <a:rPr lang="en-US" sz="2000" dirty="0"/>
              <a:t>Chart Used: Categorical Scatter Plot. This chart was used to explore the relationship between a launch's flight number, its payload mass, and the landing outcome. </a:t>
            </a:r>
          </a:p>
          <a:p>
            <a:r>
              <a:rPr lang="en-US" sz="2400" dirty="0"/>
              <a:t>Launch Site Analysis</a:t>
            </a:r>
          </a:p>
          <a:p>
            <a:pPr lvl="1"/>
            <a:r>
              <a:rPr lang="en-US" sz="2000" dirty="0"/>
              <a:t>Chart Used: Bar Chart. A bar chart was used to summarize and compare the number of launches from different launch sites. </a:t>
            </a:r>
          </a:p>
          <a:p>
            <a:r>
              <a:rPr lang="en-US" sz="2400" dirty="0"/>
              <a:t>Performance Over Time</a:t>
            </a:r>
          </a:p>
          <a:p>
            <a:pPr lvl="1"/>
            <a:r>
              <a:rPr lang="en-US" sz="2000" dirty="0"/>
              <a:t>Chart Used: Line Chart. A line chart was used to visualize trends over a continuous period, such as the success rate over time. </a:t>
            </a:r>
            <a:endParaRPr lang="en-US" sz="2400" dirty="0"/>
          </a:p>
          <a:p>
            <a:pPr marL="0" indent="0">
              <a:buNone/>
            </a:pPr>
            <a:r>
              <a:rPr lang="en-US" sz="2200" dirty="0">
                <a:solidFill>
                  <a:srgbClr val="0B49CB"/>
                </a:solidFill>
                <a:latin typeface="Abadi" panose="020B0604020104020204" pitchFamily="34" charset="0"/>
              </a:rPr>
              <a:t>GitHub URL: https://github.com/maeezra/IBMCapstoneProject/blob/1c8c51412f1c051adc0179ce652b2d4f1f99c32f/edadataviz.ipynb</a:t>
            </a:r>
            <a:endParaRPr lang="en-US" dirty="0">
              <a:solidFill>
                <a:srgbClr val="0B49CB"/>
              </a:solidFill>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4480"/>
            <a:ext cx="10271370" cy="5132070"/>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panose="020B0604020104020204" pitchFamily="34" charset="0"/>
              </a:rPr>
              <a:t>Launch site analysis - Identified 4 unique SpaceX launch locations using DISTINCT queries </a:t>
            </a:r>
          </a:p>
          <a:p>
            <a:pPr>
              <a:lnSpc>
                <a:spcPct val="100000"/>
              </a:lnSpc>
              <a:spcBef>
                <a:spcPts val="1400"/>
              </a:spcBef>
            </a:pPr>
            <a:r>
              <a:rPr lang="en-US" sz="1800" dirty="0">
                <a:solidFill>
                  <a:schemeClr val="accent3">
                    <a:lumMod val="25000"/>
                  </a:schemeClr>
                </a:solidFill>
                <a:latin typeface="Abadi" panose="020B0604020104020204" pitchFamily="34" charset="0"/>
              </a:rPr>
              <a:t>Payload calculations - Computed total (45,596 kg) and average (2,928.4 kg) payload masses by customer and booster version </a:t>
            </a:r>
          </a:p>
          <a:p>
            <a:pPr>
              <a:lnSpc>
                <a:spcPct val="100000"/>
              </a:lnSpc>
              <a:spcBef>
                <a:spcPts val="1400"/>
              </a:spcBef>
            </a:pPr>
            <a:r>
              <a:rPr lang="en-US" sz="1800" dirty="0">
                <a:solidFill>
                  <a:schemeClr val="accent3">
                    <a:lumMod val="25000"/>
                  </a:schemeClr>
                </a:solidFill>
                <a:latin typeface="Abadi" panose="020B0604020104020204" pitchFamily="34" charset="0"/>
              </a:rPr>
              <a:t>Landing outcomes - Found first successful ground landing (Dec 22, 2015) and analyzed drone ship success rates </a:t>
            </a:r>
          </a:p>
          <a:p>
            <a:pPr>
              <a:lnSpc>
                <a:spcPct val="100000"/>
              </a:lnSpc>
              <a:spcBef>
                <a:spcPts val="1400"/>
              </a:spcBef>
            </a:pPr>
            <a:r>
              <a:rPr lang="en-US" sz="1800" dirty="0">
                <a:solidFill>
                  <a:schemeClr val="accent3">
                    <a:lumMod val="25000"/>
                  </a:schemeClr>
                </a:solidFill>
                <a:latin typeface="Abadi" panose="020B0604020104020204" pitchFamily="34" charset="0"/>
              </a:rPr>
              <a:t>Mission performance - Counted 98 successful vs 1 failed mission, identified boosters with maximum payload capacity </a:t>
            </a:r>
          </a:p>
          <a:p>
            <a:pPr>
              <a:lnSpc>
                <a:spcPct val="100000"/>
              </a:lnSpc>
              <a:spcBef>
                <a:spcPts val="1400"/>
              </a:spcBef>
            </a:pPr>
            <a:r>
              <a:rPr lang="en-US" sz="1800" dirty="0">
                <a:solidFill>
                  <a:schemeClr val="accent3">
                    <a:lumMod val="25000"/>
                  </a:schemeClr>
                </a:solidFill>
                <a:latin typeface="Abadi" panose="020B0604020104020204" pitchFamily="34" charset="0"/>
              </a:rPr>
              <a:t>Temporal patterns - Examined 2015 failure trends and ranked landing outcomes by frequency (2010-2017) </a:t>
            </a:r>
          </a:p>
          <a:p>
            <a:pPr>
              <a:lnSpc>
                <a:spcPct val="100000"/>
              </a:lnSpc>
              <a:spcBef>
                <a:spcPts val="1400"/>
              </a:spcBef>
            </a:pPr>
            <a:r>
              <a:rPr lang="en-US" sz="1800" dirty="0">
                <a:solidFill>
                  <a:schemeClr val="accent3">
                    <a:lumMod val="25000"/>
                  </a:schemeClr>
                </a:solidFill>
                <a:latin typeface="Abadi" panose="020B0604020104020204" pitchFamily="34" charset="0"/>
              </a:rPr>
              <a:t>Data filtering - Applied pattern matching, date ranges, and subqueries to extract specific mission characteristics </a:t>
            </a: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rgbClr val="0B49CB"/>
                </a:solidFill>
                <a:latin typeface="Abadi" panose="020B0604020104020204" pitchFamily="34" charset="0"/>
              </a:rPr>
              <a:t>GitHub URL: https://github.com/maeezra/IBMCapstoneProject/blob/105937e9506f4d6d47f9c59d4f291a0c7b3f761e/jupyter-labs-eda-sql-coursera_sqllite.ipynb</a:t>
            </a:r>
          </a:p>
          <a:p>
            <a:endParaRPr lang="en-US" sz="2400" dirty="0"/>
          </a:p>
          <a:p>
            <a:endParaRPr lang="en-US" sz="2400" dirty="0"/>
          </a:p>
          <a:p>
            <a:endParaRPr lang="en-US" sz="24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34886"/>
            <a:ext cx="10515600" cy="4691506"/>
          </a:xfrm>
          <a:prstGeom prst="rect">
            <a:avLst/>
          </a:prstGeom>
        </p:spPr>
        <p:txBody>
          <a:bodyPr>
            <a:normAutofit fontScale="77500" lnSpcReduction="20000"/>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following objects were created and added to the Folium map:</a:t>
            </a:r>
          </a:p>
          <a:p>
            <a:pPr>
              <a:lnSpc>
                <a:spcPct val="100000"/>
              </a:lnSpc>
              <a:spcBef>
                <a:spcPts val="1400"/>
              </a:spcBef>
            </a:pPr>
            <a:r>
              <a:rPr lang="en-US" sz="2200" dirty="0" err="1">
                <a:solidFill>
                  <a:schemeClr val="accent3">
                    <a:lumMod val="25000"/>
                  </a:schemeClr>
                </a:solidFill>
                <a:latin typeface="Abadi" panose="020B0604020104020204" pitchFamily="34" charset="0"/>
              </a:rPr>
              <a:t>folium.Map</a:t>
            </a:r>
            <a:r>
              <a:rPr lang="en-US" sz="2200" dirty="0">
                <a:solidFill>
                  <a:schemeClr val="accent3">
                    <a:lumMod val="25000"/>
                  </a:schemeClr>
                </a:solidFill>
                <a:latin typeface="Abadi" panose="020B0604020104020204" pitchFamily="34" charset="0"/>
              </a:rPr>
              <a:t>: The base map was created, initially centered on the NASA Johnson Space Center.</a:t>
            </a:r>
          </a:p>
          <a:p>
            <a:pPr>
              <a:lnSpc>
                <a:spcPct val="100000"/>
              </a:lnSpc>
              <a:spcBef>
                <a:spcPts val="1400"/>
              </a:spcBef>
            </a:pPr>
            <a:r>
              <a:rPr lang="en-US" sz="2200" dirty="0" err="1">
                <a:solidFill>
                  <a:schemeClr val="accent3">
                    <a:lumMod val="25000"/>
                  </a:schemeClr>
                </a:solidFill>
                <a:latin typeface="Abadi" panose="020B0604020104020204" pitchFamily="34" charset="0"/>
              </a:rPr>
              <a:t>folium.Circle</a:t>
            </a:r>
            <a:r>
              <a:rPr lang="en-US" sz="2200" dirty="0">
                <a:solidFill>
                  <a:schemeClr val="accent3">
                    <a:lumMod val="25000"/>
                  </a:schemeClr>
                </a:solidFill>
                <a:latin typeface="Abadi" panose="020B0604020104020204" pitchFamily="34" charset="0"/>
              </a:rPr>
              <a:t>: A blue circle with a 1000-meter radius was added for the NASA Johnson Space Center and circles were added for each launch site to visualize their locations.</a:t>
            </a:r>
          </a:p>
          <a:p>
            <a:pPr>
              <a:lnSpc>
                <a:spcPct val="100000"/>
              </a:lnSpc>
              <a:spcBef>
                <a:spcPts val="1400"/>
              </a:spcBef>
            </a:pPr>
            <a:r>
              <a:rPr lang="en-US" sz="2200" dirty="0" err="1">
                <a:solidFill>
                  <a:schemeClr val="accent3">
                    <a:lumMod val="25000"/>
                  </a:schemeClr>
                </a:solidFill>
                <a:latin typeface="Abadi" panose="020B0604020104020204" pitchFamily="34" charset="0"/>
              </a:rPr>
              <a:t>folium.Marker</a:t>
            </a:r>
            <a:r>
              <a:rPr lang="en-US" sz="2200" dirty="0">
                <a:solidFill>
                  <a:schemeClr val="accent3">
                    <a:lumMod val="25000"/>
                  </a:schemeClr>
                </a:solidFill>
                <a:latin typeface="Abadi" panose="020B0604020104020204" pitchFamily="34" charset="0"/>
              </a:rPr>
              <a:t>: Markers with </a:t>
            </a:r>
            <a:r>
              <a:rPr lang="en-US" sz="2200" dirty="0" err="1">
                <a:solidFill>
                  <a:schemeClr val="accent3">
                    <a:lumMod val="25000"/>
                  </a:schemeClr>
                </a:solidFill>
                <a:latin typeface="Abadi" panose="020B0604020104020204" pitchFamily="34" charset="0"/>
              </a:rPr>
              <a:t>DivIcon</a:t>
            </a:r>
            <a:r>
              <a:rPr lang="en-US" sz="2200" dirty="0">
                <a:solidFill>
                  <a:schemeClr val="accent3">
                    <a:lumMod val="25000"/>
                  </a:schemeClr>
                </a:solidFill>
                <a:latin typeface="Abadi" panose="020B0604020104020204" pitchFamily="34" charset="0"/>
              </a:rPr>
              <a:t> were created for the NASA Johnson Space Center and each launch site to pinpoint their locations and provide a text label of their names.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These were added to:</a:t>
            </a:r>
          </a:p>
          <a:p>
            <a:pPr>
              <a:lnSpc>
                <a:spcPct val="100000"/>
              </a:lnSpc>
              <a:spcBef>
                <a:spcPts val="1400"/>
              </a:spcBef>
            </a:pPr>
            <a:r>
              <a:rPr lang="en-US" sz="2200" dirty="0">
                <a:solidFill>
                  <a:schemeClr val="accent3">
                    <a:lumMod val="25000"/>
                  </a:schemeClr>
                </a:solidFill>
                <a:latin typeface="Abadi" panose="020B0604020104020204" pitchFamily="34" charset="0"/>
              </a:rPr>
              <a:t>Visually represent the locations of SpaceX launch sites and related infrastructure in an interactive manner.</a:t>
            </a:r>
          </a:p>
          <a:p>
            <a:pPr>
              <a:lnSpc>
                <a:spcPct val="100000"/>
              </a:lnSpc>
              <a:spcBef>
                <a:spcPts val="1400"/>
              </a:spcBef>
            </a:pPr>
            <a:r>
              <a:rPr lang="en-US" sz="2200" dirty="0">
                <a:solidFill>
                  <a:schemeClr val="accent3">
                    <a:lumMod val="25000"/>
                  </a:schemeClr>
                </a:solidFill>
                <a:latin typeface="Abadi" panose="020B0604020104020204" pitchFamily="34" charset="0"/>
              </a:rPr>
              <a:t>Allow for the calculation of distances between launch sites and other points of interest.</a:t>
            </a:r>
          </a:p>
          <a:p>
            <a:pPr>
              <a:lnSpc>
                <a:spcPct val="100000"/>
              </a:lnSpc>
              <a:spcBef>
                <a:spcPts val="1400"/>
              </a:spcBef>
            </a:pPr>
            <a:r>
              <a:rPr lang="en-US" sz="2200" dirty="0">
                <a:solidFill>
                  <a:schemeClr val="accent3">
                    <a:lumMod val="25000"/>
                  </a:schemeClr>
                </a:solidFill>
                <a:latin typeface="Abadi" panose="020B0604020104020204" pitchFamily="34" charset="0"/>
              </a:rPr>
              <a:t>Provide a visual context for analyzing the proximity of launch sites to the coast and cities.</a:t>
            </a:r>
          </a:p>
          <a:p>
            <a:pPr marL="0" indent="0">
              <a:lnSpc>
                <a:spcPct val="100000"/>
              </a:lnSpc>
              <a:spcBef>
                <a:spcPts val="1400"/>
              </a:spcBef>
              <a:buNone/>
            </a:pPr>
            <a:r>
              <a:rPr lang="en-US" sz="2200" dirty="0">
                <a:solidFill>
                  <a:srgbClr val="0B49CB"/>
                </a:solidFill>
                <a:latin typeface="Abadi" panose="020B0604020104020204" pitchFamily="34" charset="0"/>
              </a:rPr>
              <a:t>GitHub URL: https://github.com/maeezra/IBMCapstoneProject/blob/30cc9d34784718483507415386e3b3f140ac9572/lab_jupyter_launch_site_location.ipynb</a:t>
            </a:r>
            <a:endParaRPr lang="en-US" dirty="0">
              <a:solidFill>
                <a:srgbClr val="0B49CB"/>
              </a:solidFill>
            </a:endParaRPr>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8429"/>
            <a:ext cx="9745589" cy="4598534"/>
          </a:xfrm>
          <a:prstGeom prst="rect">
            <a:avLst/>
          </a:prstGeom>
        </p:spPr>
        <p:txBody>
          <a:bodyPr vert="horz" lIns="91440" tIns="45720" rIns="91440" bIns="45720" rtlCol="0" anchor="t">
            <a:normAutofit fontScale="92500" lnSpcReduction="20000"/>
          </a:bodyPr>
          <a:lstStyle/>
          <a:p>
            <a:r>
              <a:rPr lang="en-PH" sz="2400" dirty="0">
                <a:latin typeface="Abadi" panose="020B0604020104020204" pitchFamily="34" charset="0"/>
              </a:rPr>
              <a:t>These are the components added in the dashboard:</a:t>
            </a:r>
          </a:p>
          <a:p>
            <a:pPr lvl="1"/>
            <a:r>
              <a:rPr lang="en-PH" sz="2200" dirty="0">
                <a:latin typeface="Abadi" panose="020B0604020104020204" pitchFamily="34" charset="0"/>
              </a:rPr>
              <a:t>Launch Site Dropdown + Payload Range Slider for filtering data</a:t>
            </a:r>
          </a:p>
          <a:p>
            <a:pPr lvl="1"/>
            <a:r>
              <a:rPr lang="en-PH" sz="2200" dirty="0">
                <a:latin typeface="Abadi" panose="020B0604020104020204" pitchFamily="34" charset="0"/>
              </a:rPr>
              <a:t>Pie Chart: Success rates by site (overview) or success/failure ratio (specific site)</a:t>
            </a:r>
          </a:p>
          <a:p>
            <a:pPr lvl="1"/>
            <a:r>
              <a:rPr lang="en-PH" sz="2200" dirty="0">
                <a:latin typeface="Abadi" panose="020B0604020104020204" pitchFamily="34" charset="0"/>
              </a:rPr>
              <a:t>Scatter Plot: Payload mass vs. launch success, color-coded by booster version</a:t>
            </a:r>
          </a:p>
          <a:p>
            <a:r>
              <a:rPr lang="en-PH" sz="2400" dirty="0">
                <a:latin typeface="Abadi" panose="020B0604020104020204" pitchFamily="34" charset="0"/>
              </a:rPr>
              <a:t>These components were added for:</a:t>
            </a:r>
          </a:p>
          <a:p>
            <a:pPr lvl="1"/>
            <a:r>
              <a:rPr lang="en-PH" sz="2200" dirty="0">
                <a:latin typeface="Abadi" panose="020B0604020104020204" pitchFamily="34" charset="0"/>
              </a:rPr>
              <a:t>Mission Planning: Compare site performance to select optimal launch location</a:t>
            </a:r>
          </a:p>
          <a:p>
            <a:pPr lvl="1"/>
            <a:r>
              <a:rPr lang="en-PH" sz="2200" dirty="0">
                <a:latin typeface="Abadi" panose="020B0604020104020204" pitchFamily="34" charset="0"/>
              </a:rPr>
              <a:t>Risk Assessment: Analyze payload weight limits and success probability correlations</a:t>
            </a:r>
          </a:p>
          <a:p>
            <a:pPr lvl="1"/>
            <a:r>
              <a:rPr lang="en-PH" sz="2200" dirty="0">
                <a:latin typeface="Abadi" panose="020B0604020104020204" pitchFamily="34" charset="0"/>
              </a:rPr>
              <a:t>Performance Tracking: Visualize technology improvements and historical trends across sites</a:t>
            </a:r>
          </a:p>
          <a:p>
            <a:pPr lvl="1"/>
            <a:r>
              <a:rPr lang="en-PH" sz="2200" dirty="0">
                <a:latin typeface="Abadi" panose="020B0604020104020204" pitchFamily="34" charset="0"/>
              </a:rPr>
              <a:t>Interactive Analysis: Enable multi-dimensional filtering for complex mission requirement scenarios</a:t>
            </a:r>
          </a:p>
          <a:p>
            <a:pPr marL="0" indent="0">
              <a:lnSpc>
                <a:spcPct val="100000"/>
              </a:lnSpc>
              <a:spcBef>
                <a:spcPts val="1400"/>
              </a:spcBef>
              <a:buNone/>
            </a:pPr>
            <a:r>
              <a:rPr lang="en-US" sz="2200" dirty="0">
                <a:solidFill>
                  <a:srgbClr val="0B49CB"/>
                </a:solidFill>
                <a:latin typeface="Abadi" panose="020B0604020104020204" pitchFamily="34" charset="0"/>
              </a:rPr>
              <a:t>GitHub URL: https://github.com/maeezra/IBMCapstoneProject/blob/6318e193306bbae5da1047485a052512b8b2eb5f/spacex-dash-app.py</a:t>
            </a:r>
            <a:endParaRPr lang="en-US" dirty="0">
              <a:solidFill>
                <a:srgbClr val="0B49CB"/>
              </a:solidFill>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fontScale="92500" lnSpcReduction="20000"/>
          </a:bodyPr>
          <a:lstStyle/>
          <a:p>
            <a:pPr>
              <a:lnSpc>
                <a:spcPct val="100000"/>
              </a:lnSpc>
              <a:spcBef>
                <a:spcPts val="1400"/>
              </a:spcBef>
            </a:pPr>
            <a:r>
              <a:rPr lang="en-US" sz="2600" dirty="0">
                <a:latin typeface="Abadi" panose="020B0604020104020204" pitchFamily="34" charset="0"/>
              </a:rPr>
              <a:t>To predict whether the first stage of a Falcon 9 rocket would land, a machine learning model was developed and evaluated using the following steps:</a:t>
            </a:r>
          </a:p>
          <a:p>
            <a:pPr lvl="1" eaLnBrk="0" fontAlgn="base" hangingPunct="0">
              <a:lnSpc>
                <a:spcPct val="100000"/>
              </a:lnSpc>
              <a:spcBef>
                <a:spcPct val="0"/>
              </a:spcBef>
              <a:spcAft>
                <a:spcPct val="0"/>
              </a:spcAft>
            </a:pPr>
            <a:r>
              <a:rPr lang="en-US" altLang="en-US" dirty="0">
                <a:latin typeface="Abadi" panose="020B0604020104020204" pitchFamily="34" charset="0"/>
              </a:rPr>
              <a:t>Data Preparation: The dataset was split into training and testing sets, with 18 samples reserved for testing.</a:t>
            </a:r>
          </a:p>
          <a:p>
            <a:pPr lvl="1" eaLnBrk="0" fontAlgn="base" hangingPunct="0">
              <a:lnSpc>
                <a:spcPct val="100000"/>
              </a:lnSpc>
              <a:spcBef>
                <a:spcPct val="0"/>
              </a:spcBef>
              <a:spcAft>
                <a:spcPct val="0"/>
              </a:spcAft>
            </a:pPr>
            <a:r>
              <a:rPr lang="en-US" altLang="en-US" dirty="0">
                <a:latin typeface="Abadi" panose="020B0604020104020204" pitchFamily="34" charset="0"/>
              </a:rPr>
              <a:t>Model Building and Tuning: Three classification models were created: Logistic Regression, Support Vector Machine (SVM), and a Decision Tree. Each model's hyperparameters were optimized using </a:t>
            </a:r>
            <a:r>
              <a:rPr lang="en-US" altLang="en-US" dirty="0" err="1">
                <a:latin typeface="Abadi" panose="020B0604020104020204" pitchFamily="34" charset="0"/>
              </a:rPr>
              <a:t>GridSearchCV</a:t>
            </a:r>
            <a:r>
              <a:rPr lang="en-US" altLang="en-US" dirty="0">
                <a:latin typeface="Abadi" panose="020B0604020104020204" pitchFamily="34" charset="0"/>
              </a:rPr>
              <a:t>.</a:t>
            </a:r>
          </a:p>
          <a:p>
            <a:pPr lvl="1" eaLnBrk="0" fontAlgn="base" hangingPunct="0">
              <a:lnSpc>
                <a:spcPct val="100000"/>
              </a:lnSpc>
              <a:spcBef>
                <a:spcPct val="0"/>
              </a:spcBef>
              <a:spcAft>
                <a:spcPct val="0"/>
              </a:spcAft>
            </a:pPr>
            <a:r>
              <a:rPr lang="en-US" altLang="en-US" dirty="0">
                <a:latin typeface="Abadi" panose="020B0604020104020204" pitchFamily="34" charset="0"/>
              </a:rPr>
              <a:t>Model Evaluation: The accuracy of each model was calculated using the test data. Their performance was also visualized with a confusion matrix.</a:t>
            </a:r>
          </a:p>
          <a:p>
            <a:pPr lvl="1" eaLnBrk="0" fontAlgn="base" hangingPunct="0">
              <a:lnSpc>
                <a:spcPct val="100000"/>
              </a:lnSpc>
              <a:spcBef>
                <a:spcPct val="0"/>
              </a:spcBef>
              <a:spcAft>
                <a:spcPct val="0"/>
              </a:spcAft>
            </a:pPr>
            <a:r>
              <a:rPr lang="en-US" altLang="en-US" dirty="0">
                <a:latin typeface="Abadi" panose="020B0604020104020204" pitchFamily="34" charset="0"/>
              </a:rPr>
              <a:t>Best Model Selection: The final step involved comparing the accuracy scores of all models to find the one that performed best.</a:t>
            </a:r>
            <a:endParaRPr lang="en-US" altLang="en-US" sz="1200" dirty="0">
              <a:latin typeface="Abadi" panose="020B0604020104020204" pitchFamily="34" charset="0"/>
            </a:endParaRPr>
          </a:p>
          <a:p>
            <a:pPr marL="0" indent="0">
              <a:lnSpc>
                <a:spcPct val="100000"/>
              </a:lnSpc>
              <a:spcBef>
                <a:spcPts val="1400"/>
              </a:spcBef>
              <a:buNone/>
            </a:pPr>
            <a:r>
              <a:rPr lang="en-US" sz="2200" dirty="0">
                <a:solidFill>
                  <a:srgbClr val="0B49CB"/>
                </a:solidFill>
                <a:latin typeface="Abadi" panose="020B0604020104020204" pitchFamily="34" charset="0"/>
              </a:rPr>
              <a:t>GitHub URL: https://github.com/maeezra/IBMCapstoneProject/blob/a1e2be3d909d33f6a5b829dbe84de4d885c55fa1/SpaceX_Machine%20Learning%20Prediction_Part_5.ipynb</a:t>
            </a:r>
            <a:endParaRPr lang="en-US"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4766310"/>
            <a:ext cx="10107828" cy="1394460"/>
          </a:xfrm>
          <a:prstGeom prst="rect">
            <a:avLst/>
          </a:prstGeom>
        </p:spPr>
        <p:txBody>
          <a:bodyPr>
            <a:normAutofit fontScale="85000" lnSpcReduction="10000"/>
          </a:bodyPr>
          <a:lstStyle/>
          <a:p>
            <a:pPr eaLnBrk="0" fontAlgn="base" hangingPunct="0">
              <a:lnSpc>
                <a:spcPct val="100000"/>
              </a:lnSpc>
              <a:spcBef>
                <a:spcPct val="0"/>
              </a:spcBef>
              <a:spcAft>
                <a:spcPct val="0"/>
              </a:spcAft>
            </a:pPr>
            <a:r>
              <a:rPr lang="en-US" altLang="en-US" sz="1800" dirty="0">
                <a:latin typeface="Abadi" panose="020B0604020104020204" pitchFamily="34" charset="0"/>
              </a:rPr>
              <a:t>CCAFS SLC 40 improvement: Early flights show mostly failed landings (class 0), but success rates improve significantly in later flight numbers, indicating learning curve effects. </a:t>
            </a:r>
          </a:p>
          <a:p>
            <a:pPr eaLnBrk="0" fontAlgn="base" hangingPunct="0">
              <a:lnSpc>
                <a:spcPct val="100000"/>
              </a:lnSpc>
              <a:spcBef>
                <a:spcPct val="0"/>
              </a:spcBef>
              <a:spcAft>
                <a:spcPct val="0"/>
              </a:spcAft>
            </a:pPr>
            <a:r>
              <a:rPr lang="en-US" altLang="en-US" sz="1800" dirty="0">
                <a:latin typeface="Abadi" panose="020B0604020104020204" pitchFamily="34" charset="0"/>
              </a:rPr>
              <a:t>KSC LC 39A high success: This site shows predominantly successful landings (class 1) and is used mainly for later flights, suggesting it's reserved for missions with proven landing technology. </a:t>
            </a:r>
          </a:p>
          <a:p>
            <a:pPr eaLnBrk="0" fontAlgn="base" hangingPunct="0">
              <a:lnSpc>
                <a:spcPct val="100000"/>
              </a:lnSpc>
              <a:spcBef>
                <a:spcPct val="0"/>
              </a:spcBef>
              <a:spcAft>
                <a:spcPct val="0"/>
              </a:spcAft>
            </a:pPr>
            <a:r>
              <a:rPr lang="en-US" altLang="en-US" sz="1800" dirty="0">
                <a:latin typeface="Abadi" panose="020B0604020104020204" pitchFamily="34" charset="0"/>
              </a:rPr>
              <a:t>VAFB SLC 4E mixed performance: This site shows varied success rates throughout the flight sequence, possibly due to the challenging nature of polar/sun-synchronous orbit missions that typically launch from this location. </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D8D06592-1ED9-121D-B955-4C34778ED9B0}"/>
              </a:ext>
            </a:extLst>
          </p:cNvPr>
          <p:cNvPicPr>
            <a:picLocks noChangeAspect="1"/>
          </p:cNvPicPr>
          <p:nvPr/>
        </p:nvPicPr>
        <p:blipFill>
          <a:blip r:embed="rId3"/>
          <a:stretch>
            <a:fillRect/>
          </a:stretch>
        </p:blipFill>
        <p:spPr>
          <a:xfrm>
            <a:off x="2628899" y="1450078"/>
            <a:ext cx="6905137" cy="3119166"/>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2" name="Content Placeholder 2">
            <a:extLst>
              <a:ext uri="{FF2B5EF4-FFF2-40B4-BE49-F238E27FC236}">
                <a16:creationId xmlns:a16="http://schemas.microsoft.com/office/drawing/2014/main" id="{0EAD2195-C662-BD70-F89F-607AE2859F91}"/>
              </a:ext>
            </a:extLst>
          </p:cNvPr>
          <p:cNvSpPr txBox="1">
            <a:spLocks/>
          </p:cNvSpPr>
          <p:nvPr/>
        </p:nvSpPr>
        <p:spPr>
          <a:xfrm>
            <a:off x="864972" y="5009935"/>
            <a:ext cx="10107828" cy="100311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1600" dirty="0">
                <a:latin typeface="Abadi" panose="020B0604020104020204" pitchFamily="34" charset="0"/>
              </a:rPr>
              <a:t>For the VAFB-SLC </a:t>
            </a:r>
            <a:r>
              <a:rPr lang="en-US" altLang="en-US" sz="1600" dirty="0" err="1">
                <a:latin typeface="Abadi" panose="020B0604020104020204" pitchFamily="34" charset="0"/>
              </a:rPr>
              <a:t>launchsite</a:t>
            </a:r>
            <a:r>
              <a:rPr lang="en-US" altLang="en-US" sz="1600" dirty="0">
                <a:latin typeface="Abadi" panose="020B0604020104020204" pitchFamily="34" charset="0"/>
              </a:rPr>
              <a:t> there are no rockets launched for </a:t>
            </a:r>
            <a:r>
              <a:rPr lang="en-US" altLang="en-US" sz="1600" dirty="0" err="1">
                <a:latin typeface="Abadi" panose="020B0604020104020204" pitchFamily="34" charset="0"/>
              </a:rPr>
              <a:t>heavypayload</a:t>
            </a:r>
            <a:r>
              <a:rPr lang="en-US" altLang="en-US" sz="1600" dirty="0">
                <a:latin typeface="Abadi" panose="020B0604020104020204" pitchFamily="34" charset="0"/>
              </a:rPr>
              <a:t> mass(greater than 10000).</a:t>
            </a:r>
          </a:p>
        </p:txBody>
      </p:sp>
      <p:pic>
        <p:nvPicPr>
          <p:cNvPr id="7" name="Picture 6">
            <a:extLst>
              <a:ext uri="{FF2B5EF4-FFF2-40B4-BE49-F238E27FC236}">
                <a16:creationId xmlns:a16="http://schemas.microsoft.com/office/drawing/2014/main" id="{4BECC786-CFDA-47E3-0D63-A26753F219F1}"/>
              </a:ext>
            </a:extLst>
          </p:cNvPr>
          <p:cNvPicPr>
            <a:picLocks noChangeAspect="1"/>
          </p:cNvPicPr>
          <p:nvPr/>
        </p:nvPicPr>
        <p:blipFill>
          <a:blip r:embed="rId3"/>
          <a:stretch>
            <a:fillRect/>
          </a:stretch>
        </p:blipFill>
        <p:spPr>
          <a:xfrm>
            <a:off x="2722416" y="1438314"/>
            <a:ext cx="6747168" cy="306155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5337421-A6E0-5A4A-3C6B-34B54E6392F9}"/>
              </a:ext>
            </a:extLst>
          </p:cNvPr>
          <p:cNvPicPr>
            <a:picLocks noChangeAspect="1"/>
          </p:cNvPicPr>
          <p:nvPr/>
        </p:nvPicPr>
        <p:blipFill>
          <a:blip r:embed="rId3"/>
          <a:stretch>
            <a:fillRect/>
          </a:stretch>
        </p:blipFill>
        <p:spPr>
          <a:xfrm>
            <a:off x="5854931" y="1561818"/>
            <a:ext cx="5360455" cy="4366260"/>
          </a:xfrm>
          <a:prstGeom prst="rect">
            <a:avLst/>
          </a:prstGeom>
        </p:spPr>
      </p:pic>
      <p:sp>
        <p:nvSpPr>
          <p:cNvPr id="7" name="Content Placeholder 2">
            <a:extLst>
              <a:ext uri="{FF2B5EF4-FFF2-40B4-BE49-F238E27FC236}">
                <a16:creationId xmlns:a16="http://schemas.microsoft.com/office/drawing/2014/main" id="{25EE6CC5-9006-2F14-FBF3-0D32A2670282}"/>
              </a:ext>
            </a:extLst>
          </p:cNvPr>
          <p:cNvSpPr txBox="1">
            <a:spLocks/>
          </p:cNvSpPr>
          <p:nvPr/>
        </p:nvSpPr>
        <p:spPr>
          <a:xfrm>
            <a:off x="864972" y="1794510"/>
            <a:ext cx="4187088" cy="4133568"/>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1800" dirty="0">
                <a:latin typeface="Abadi" panose="020B0604020104020204" pitchFamily="34" charset="0"/>
              </a:rPr>
              <a:t>Perfect success orbits: ES-L1, GEO, HEO, and SSO missions achieve 100% landing success rates, indicating these orbit types are most compatible with successful booster recovery. </a:t>
            </a:r>
          </a:p>
          <a:p>
            <a:pPr eaLnBrk="0" fontAlgn="base" hangingPunct="0">
              <a:lnSpc>
                <a:spcPct val="100000"/>
              </a:lnSpc>
              <a:spcBef>
                <a:spcPct val="0"/>
              </a:spcBef>
              <a:spcAft>
                <a:spcPct val="0"/>
              </a:spcAft>
            </a:pPr>
            <a:r>
              <a:rPr lang="en-US" altLang="en-US" sz="1800" dirty="0">
                <a:latin typeface="Abadi" panose="020B0604020104020204" pitchFamily="34" charset="0"/>
              </a:rPr>
              <a:t>Challenging orbit identified: GTO missions show the lowest success rate (~52%), suggesting geostationary transfer orbits require more fuel, leaving less margin for successful landing burns. </a:t>
            </a:r>
          </a:p>
          <a:p>
            <a:pPr eaLnBrk="0" fontAlgn="base" hangingPunct="0">
              <a:lnSpc>
                <a:spcPct val="100000"/>
              </a:lnSpc>
              <a:spcBef>
                <a:spcPct val="0"/>
              </a:spcBef>
              <a:spcAft>
                <a:spcPct val="0"/>
              </a:spcAft>
            </a:pPr>
            <a:r>
              <a:rPr lang="en-US" altLang="en-US" sz="1800" dirty="0">
                <a:latin typeface="Abadi" panose="020B0604020104020204" pitchFamily="34" charset="0"/>
              </a:rPr>
              <a:t>Performance variation: Success rates vary significantly across orbit types (52%-100%), demonstrating that mission trajectory and fuel requirements directly impact landing feasibility. </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4594859"/>
            <a:ext cx="10515600" cy="1224973"/>
          </a:xfrm>
          <a:prstGeom prst="rect">
            <a:avLst/>
          </a:prstGeom>
        </p:spPr>
        <p:txBody>
          <a:bodyPr>
            <a:normAutofit/>
          </a:bodyPr>
          <a:lstStyle/>
          <a:p>
            <a:pPr eaLnBrk="0" fontAlgn="base" hangingPunct="0">
              <a:lnSpc>
                <a:spcPct val="100000"/>
              </a:lnSpc>
              <a:spcBef>
                <a:spcPct val="0"/>
              </a:spcBef>
              <a:spcAft>
                <a:spcPct val="0"/>
              </a:spcAft>
            </a:pPr>
            <a:r>
              <a:rPr lang="en-US" altLang="en-US" sz="1600" dirty="0">
                <a:latin typeface="Abadi" panose="020B0604020104020204" pitchFamily="34" charset="0"/>
              </a:rPr>
              <a:t>In the LEO orbit, success seems to be related to the number of flights. Conversely, in the GTO orbit, there appears to be no relationship between flight number and success.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19D204D1-20EE-F6FA-1D16-EC7EEC038B45}"/>
              </a:ext>
            </a:extLst>
          </p:cNvPr>
          <p:cNvPicPr>
            <a:picLocks noChangeAspect="1"/>
          </p:cNvPicPr>
          <p:nvPr/>
        </p:nvPicPr>
        <p:blipFill>
          <a:blip r:embed="rId3"/>
          <a:stretch>
            <a:fillRect/>
          </a:stretch>
        </p:blipFill>
        <p:spPr>
          <a:xfrm>
            <a:off x="472830" y="1715113"/>
            <a:ext cx="11421990" cy="2252331"/>
          </a:xfrm>
          <a:prstGeom prst="rect">
            <a:avLst/>
          </a:prstGeom>
        </p:spPr>
      </p:pic>
      <p:sp>
        <p:nvSpPr>
          <p:cNvPr id="8" name="Rectangle 2">
            <a:extLst>
              <a:ext uri="{FF2B5EF4-FFF2-40B4-BE49-F238E27FC236}">
                <a16:creationId xmlns:a16="http://schemas.microsoft.com/office/drawing/2014/main" id="{F6318415-C383-6E8A-FD6F-07DAE8054265}"/>
              </a:ext>
            </a:extLst>
          </p:cNvPr>
          <p:cNvSpPr>
            <a:spLocks noChangeArrowheads="1"/>
          </p:cNvSpPr>
          <p:nvPr/>
        </p:nvSpPr>
        <p:spPr bwMode="auto">
          <a:xfrm>
            <a:off x="0" y="-184666"/>
            <a:ext cx="26481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444A7394-A74C-1E4E-6155-38602B611C02}"/>
              </a:ext>
            </a:extLst>
          </p:cNvPr>
          <p:cNvPicPr>
            <a:picLocks noChangeAspect="1"/>
          </p:cNvPicPr>
          <p:nvPr/>
        </p:nvPicPr>
        <p:blipFill>
          <a:blip r:embed="rId3"/>
          <a:srcRect b="16037"/>
          <a:stretch>
            <a:fillRect/>
          </a:stretch>
        </p:blipFill>
        <p:spPr>
          <a:xfrm>
            <a:off x="547687" y="1835178"/>
            <a:ext cx="11096625" cy="2260572"/>
          </a:xfrm>
          <a:prstGeom prst="rect">
            <a:avLst/>
          </a:prstGeom>
        </p:spPr>
      </p:pic>
      <p:sp>
        <p:nvSpPr>
          <p:cNvPr id="7" name="Content Placeholder 2">
            <a:extLst>
              <a:ext uri="{FF2B5EF4-FFF2-40B4-BE49-F238E27FC236}">
                <a16:creationId xmlns:a16="http://schemas.microsoft.com/office/drawing/2014/main" id="{3E3D4EB6-C190-A9A0-9BF4-4A372C0F0F3B}"/>
              </a:ext>
            </a:extLst>
          </p:cNvPr>
          <p:cNvSpPr txBox="1">
            <a:spLocks/>
          </p:cNvSpPr>
          <p:nvPr/>
        </p:nvSpPr>
        <p:spPr>
          <a:xfrm>
            <a:off x="838199" y="4491999"/>
            <a:ext cx="10515600" cy="86513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1600" dirty="0">
                <a:latin typeface="Abadi" panose="020B0604020104020204" pitchFamily="34" charset="0"/>
              </a:rPr>
              <a:t>With heavy payloads the successful landing or positive landing rate are more for </a:t>
            </a:r>
            <a:r>
              <a:rPr lang="en-US" altLang="en-US" sz="1600" dirty="0" err="1">
                <a:latin typeface="Abadi" panose="020B0604020104020204" pitchFamily="34" charset="0"/>
              </a:rPr>
              <a:t>Polar,LEO</a:t>
            </a:r>
            <a:r>
              <a:rPr lang="en-US" altLang="en-US" sz="1600" dirty="0">
                <a:latin typeface="Abadi" panose="020B0604020104020204" pitchFamily="34" charset="0"/>
              </a:rPr>
              <a:t> and ISS.</a:t>
            </a:r>
          </a:p>
          <a:p>
            <a:pPr eaLnBrk="0" fontAlgn="base" hangingPunct="0">
              <a:lnSpc>
                <a:spcPct val="100000"/>
              </a:lnSpc>
              <a:spcBef>
                <a:spcPct val="0"/>
              </a:spcBef>
              <a:spcAft>
                <a:spcPct val="0"/>
              </a:spcAft>
            </a:pPr>
            <a:r>
              <a:rPr lang="en-US" altLang="en-US" sz="1600" dirty="0">
                <a:latin typeface="Abadi" panose="020B0604020104020204" pitchFamily="34" charset="0"/>
              </a:rPr>
              <a:t>However, for GTO, it's difficult to distinguish between successful and unsuccessful landings as both outcomes are present.</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dirty="0"/>
              <a:t>Success rate since 2013 kept increasing till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910990AF-5A0D-9F62-B4A8-CB9E0A4D4AC8}"/>
              </a:ext>
            </a:extLst>
          </p:cNvPr>
          <p:cNvPicPr>
            <a:picLocks noChangeAspect="1"/>
          </p:cNvPicPr>
          <p:nvPr/>
        </p:nvPicPr>
        <p:blipFill>
          <a:blip r:embed="rId3"/>
          <a:stretch>
            <a:fillRect/>
          </a:stretch>
        </p:blipFill>
        <p:spPr>
          <a:xfrm>
            <a:off x="5599981" y="1491343"/>
            <a:ext cx="5705837" cy="4390002"/>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1850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unique launch sites in the space mission</a:t>
            </a:r>
          </a:p>
          <a:p>
            <a:pPr marL="0" indent="0">
              <a:lnSpc>
                <a:spcPct val="100000"/>
              </a:lnSpc>
              <a:spcBef>
                <a:spcPts val="1400"/>
              </a:spcBef>
              <a:buNone/>
            </a:pPr>
            <a:r>
              <a:rPr lang="en-US" sz="2200" dirty="0">
                <a:solidFill>
                  <a:srgbClr val="0B49CB"/>
                </a:solidFill>
                <a:latin typeface="Abadi" panose="020B0604020104020204" pitchFamily="34" charset="0"/>
              </a:rPr>
              <a:t>%</a:t>
            </a:r>
            <a:r>
              <a:rPr lang="en-US" sz="2200" dirty="0" err="1">
                <a:solidFill>
                  <a:srgbClr val="0B49CB"/>
                </a:solidFill>
                <a:latin typeface="Abadi" panose="020B0604020104020204" pitchFamily="34" charset="0"/>
              </a:rPr>
              <a:t>sql</a:t>
            </a:r>
            <a:r>
              <a:rPr lang="en-US" sz="2200" dirty="0">
                <a:solidFill>
                  <a:srgbClr val="0B49CB"/>
                </a:solidFill>
                <a:latin typeface="Abadi" panose="020B0604020104020204" pitchFamily="34" charset="0"/>
              </a:rPr>
              <a:t> SELECT DISTINCT "</a:t>
            </a:r>
            <a:r>
              <a:rPr lang="en-US" sz="2200" dirty="0" err="1">
                <a:solidFill>
                  <a:srgbClr val="0B49CB"/>
                </a:solidFill>
                <a:latin typeface="Abadi" panose="020B0604020104020204" pitchFamily="34" charset="0"/>
              </a:rPr>
              <a:t>Launch_Site</a:t>
            </a:r>
            <a:r>
              <a:rPr lang="en-US" sz="2200" dirty="0">
                <a:solidFill>
                  <a:srgbClr val="0B49CB"/>
                </a:solidFill>
                <a:latin typeface="Abadi" panose="020B0604020104020204" pitchFamily="34" charset="0"/>
              </a:rPr>
              <a:t>" FROM SPACEXTABLE;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A826E859-6FCD-9AFE-8BB7-69B2B2E3E89E}"/>
              </a:ext>
            </a:extLst>
          </p:cNvPr>
          <p:cNvPicPr>
            <a:picLocks noChangeAspect="1"/>
          </p:cNvPicPr>
          <p:nvPr/>
        </p:nvPicPr>
        <p:blipFill>
          <a:blip r:embed="rId3"/>
          <a:stretch>
            <a:fillRect/>
          </a:stretch>
        </p:blipFill>
        <p:spPr>
          <a:xfrm>
            <a:off x="1867517" y="3058145"/>
            <a:ext cx="1967290" cy="2656855"/>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456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5 records where launch sites begin with `CCA`</a:t>
            </a:r>
          </a:p>
          <a:p>
            <a:pPr marL="0" indent="0">
              <a:lnSpc>
                <a:spcPct val="100000"/>
              </a:lnSpc>
              <a:spcBef>
                <a:spcPts val="1400"/>
              </a:spcBef>
              <a:buNone/>
            </a:pPr>
            <a:r>
              <a:rPr lang="en-US" sz="2200" dirty="0">
                <a:solidFill>
                  <a:srgbClr val="0B49CB"/>
                </a:solidFill>
                <a:latin typeface="Abadi" panose="020B0604020104020204" pitchFamily="34" charset="0"/>
              </a:rPr>
              <a:t>%</a:t>
            </a:r>
            <a:r>
              <a:rPr lang="en-US" sz="2200" dirty="0" err="1">
                <a:solidFill>
                  <a:srgbClr val="0B49CB"/>
                </a:solidFill>
                <a:latin typeface="Abadi" panose="020B0604020104020204" pitchFamily="34" charset="0"/>
              </a:rPr>
              <a:t>sql</a:t>
            </a:r>
            <a:r>
              <a:rPr lang="en-US" sz="2200" dirty="0">
                <a:solidFill>
                  <a:srgbClr val="0B49CB"/>
                </a:solidFill>
                <a:latin typeface="Abadi" panose="020B0604020104020204" pitchFamily="34" charset="0"/>
              </a:rPr>
              <a:t> SELECT * FROM SPACEXTABLE WHERE "</a:t>
            </a:r>
            <a:r>
              <a:rPr lang="en-US" sz="2200" dirty="0" err="1">
                <a:solidFill>
                  <a:srgbClr val="0B49CB"/>
                </a:solidFill>
                <a:latin typeface="Abadi" panose="020B0604020104020204" pitchFamily="34" charset="0"/>
              </a:rPr>
              <a:t>Launch_Site</a:t>
            </a:r>
            <a:r>
              <a:rPr lang="en-US" sz="2200" dirty="0">
                <a:solidFill>
                  <a:srgbClr val="0B49CB"/>
                </a:solidFill>
                <a:latin typeface="Abadi" panose="020B0604020104020204" pitchFamily="34" charset="0"/>
              </a:rPr>
              <a:t>" LIKE 'CCA%' LIMIT 5;</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FF54C6B-46C6-551A-B670-A9202BAA0568}"/>
              </a:ext>
            </a:extLst>
          </p:cNvPr>
          <p:cNvPicPr>
            <a:picLocks noChangeAspect="1"/>
          </p:cNvPicPr>
          <p:nvPr/>
        </p:nvPicPr>
        <p:blipFill>
          <a:blip r:embed="rId3"/>
          <a:stretch>
            <a:fillRect/>
          </a:stretch>
        </p:blipFill>
        <p:spPr>
          <a:xfrm>
            <a:off x="762027" y="3253477"/>
            <a:ext cx="10439373" cy="1464684"/>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payload mass carried by boosters launched by NASA (CRS)</a:t>
            </a:r>
          </a:p>
          <a:p>
            <a:pPr marL="0" indent="0">
              <a:lnSpc>
                <a:spcPct val="100000"/>
              </a:lnSpc>
              <a:spcBef>
                <a:spcPts val="1400"/>
              </a:spcBef>
              <a:buNone/>
            </a:pPr>
            <a:r>
              <a:rPr lang="en-US" sz="2200" dirty="0">
                <a:solidFill>
                  <a:srgbClr val="0B49CB"/>
                </a:solidFill>
                <a:latin typeface="Abadi" panose="020B0604020104020204" pitchFamily="34" charset="0"/>
              </a:rPr>
              <a:t>%</a:t>
            </a:r>
            <a:r>
              <a:rPr lang="en-US" sz="2200" dirty="0" err="1">
                <a:solidFill>
                  <a:srgbClr val="0B49CB"/>
                </a:solidFill>
                <a:latin typeface="Abadi" panose="020B0604020104020204" pitchFamily="34" charset="0"/>
              </a:rPr>
              <a:t>sql</a:t>
            </a:r>
            <a:r>
              <a:rPr lang="en-US" sz="2200" dirty="0">
                <a:solidFill>
                  <a:srgbClr val="0B49CB"/>
                </a:solidFill>
                <a:latin typeface="Abadi" panose="020B0604020104020204" pitchFamily="34" charset="0"/>
              </a:rPr>
              <a:t> SELECT SUM("</a:t>
            </a:r>
            <a:r>
              <a:rPr lang="en-US" sz="2200" dirty="0" err="1">
                <a:solidFill>
                  <a:srgbClr val="0B49CB"/>
                </a:solidFill>
                <a:latin typeface="Abadi" panose="020B0604020104020204" pitchFamily="34" charset="0"/>
              </a:rPr>
              <a:t>Payload_Mass__kg</a:t>
            </a:r>
            <a:r>
              <a:rPr lang="en-US" sz="2200" dirty="0">
                <a:solidFill>
                  <a:srgbClr val="0B49CB"/>
                </a:solidFill>
                <a:latin typeface="Abadi" panose="020B0604020104020204" pitchFamily="34" charset="0"/>
              </a:rPr>
              <a:t>_") AS </a:t>
            </a:r>
            <a:r>
              <a:rPr lang="en-US" sz="2200" dirty="0" err="1">
                <a:solidFill>
                  <a:srgbClr val="0B49CB"/>
                </a:solidFill>
                <a:latin typeface="Abadi" panose="020B0604020104020204" pitchFamily="34" charset="0"/>
              </a:rPr>
              <a:t>total_payload_mass</a:t>
            </a:r>
            <a:r>
              <a:rPr lang="en-US" sz="2200" dirty="0">
                <a:solidFill>
                  <a:srgbClr val="0B49CB"/>
                </a:solidFill>
                <a:latin typeface="Abadi" panose="020B0604020104020204" pitchFamily="34" charset="0"/>
              </a:rPr>
              <a:t> FROM SPACEXTABLE WHERE "Customer" = 'NASA (CRS)';</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59ED3FA-C1E0-8F19-40D5-DF35EDEE768A}"/>
              </a:ext>
            </a:extLst>
          </p:cNvPr>
          <p:cNvPicPr>
            <a:picLocks noChangeAspect="1"/>
          </p:cNvPicPr>
          <p:nvPr/>
        </p:nvPicPr>
        <p:blipFill>
          <a:blip r:embed="rId3"/>
          <a:stretch>
            <a:fillRect/>
          </a:stretch>
        </p:blipFill>
        <p:spPr>
          <a:xfrm>
            <a:off x="3643910" y="3401135"/>
            <a:ext cx="3975775" cy="201995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Average payload mass carried by booster version F9 v1.1</a:t>
            </a:r>
          </a:p>
          <a:p>
            <a:pPr marL="0" indent="0">
              <a:lnSpc>
                <a:spcPct val="100000"/>
              </a:lnSpc>
              <a:spcBef>
                <a:spcPts val="1400"/>
              </a:spcBef>
              <a:buNone/>
            </a:pPr>
            <a:r>
              <a:rPr lang="en-US" sz="2200" dirty="0">
                <a:solidFill>
                  <a:srgbClr val="0B49CB"/>
                </a:solidFill>
                <a:latin typeface="Abadi" panose="020B0604020104020204" pitchFamily="34" charset="0"/>
              </a:rPr>
              <a:t>%</a:t>
            </a:r>
            <a:r>
              <a:rPr lang="en-US" sz="2200" dirty="0" err="1">
                <a:solidFill>
                  <a:srgbClr val="0B49CB"/>
                </a:solidFill>
                <a:latin typeface="Abadi" panose="020B0604020104020204" pitchFamily="34" charset="0"/>
              </a:rPr>
              <a:t>sql</a:t>
            </a:r>
            <a:r>
              <a:rPr lang="en-US" sz="2200" dirty="0">
                <a:solidFill>
                  <a:srgbClr val="0B49CB"/>
                </a:solidFill>
                <a:latin typeface="Abadi" panose="020B0604020104020204" pitchFamily="34" charset="0"/>
              </a:rPr>
              <a:t> SELECT AVG("</a:t>
            </a:r>
            <a:r>
              <a:rPr lang="en-US" sz="2200" dirty="0" err="1">
                <a:solidFill>
                  <a:srgbClr val="0B49CB"/>
                </a:solidFill>
                <a:latin typeface="Abadi" panose="020B0604020104020204" pitchFamily="34" charset="0"/>
              </a:rPr>
              <a:t>Payload_Mass__kg</a:t>
            </a:r>
            <a:r>
              <a:rPr lang="en-US" sz="2200" dirty="0">
                <a:solidFill>
                  <a:srgbClr val="0B49CB"/>
                </a:solidFill>
                <a:latin typeface="Abadi" panose="020B0604020104020204" pitchFamily="34" charset="0"/>
              </a:rPr>
              <a:t>_") AS </a:t>
            </a:r>
            <a:r>
              <a:rPr lang="en-US" sz="2200" dirty="0" err="1">
                <a:solidFill>
                  <a:srgbClr val="0B49CB"/>
                </a:solidFill>
                <a:latin typeface="Abadi" panose="020B0604020104020204" pitchFamily="34" charset="0"/>
              </a:rPr>
              <a:t>average_payload_mass</a:t>
            </a:r>
            <a:r>
              <a:rPr lang="en-US" sz="2200" dirty="0">
                <a:solidFill>
                  <a:srgbClr val="0B49CB"/>
                </a:solidFill>
                <a:latin typeface="Abadi" panose="020B0604020104020204" pitchFamily="34" charset="0"/>
              </a:rPr>
              <a:t> FROM SPACEXTABLE WHERE "Booster_Version" = 'F9 v1.1’;</a:t>
            </a:r>
          </a:p>
          <a:p>
            <a:pPr marL="0" indent="0">
              <a:lnSpc>
                <a:spcPct val="100000"/>
              </a:lnSpc>
              <a:spcBef>
                <a:spcPts val="1400"/>
              </a:spcBef>
              <a:buNone/>
            </a:pPr>
            <a:endParaRPr lang="en-US" sz="22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54051895-644B-22A4-F4D0-C5E9093F013D}"/>
              </a:ext>
            </a:extLst>
          </p:cNvPr>
          <p:cNvPicPr>
            <a:picLocks noChangeAspect="1"/>
          </p:cNvPicPr>
          <p:nvPr/>
        </p:nvPicPr>
        <p:blipFill>
          <a:blip r:embed="rId3"/>
          <a:stretch>
            <a:fillRect/>
          </a:stretch>
        </p:blipFill>
        <p:spPr>
          <a:xfrm>
            <a:off x="3773944" y="3579438"/>
            <a:ext cx="4593916" cy="1743676"/>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Date of the first successful landing outcome on ground pad</a:t>
            </a:r>
            <a:endParaRPr lang="en-US" dirty="0">
              <a:solidFill>
                <a:schemeClr val="accent3">
                  <a:lumMod val="25000"/>
                </a:schemeClr>
              </a:solidFill>
            </a:endParaRPr>
          </a:p>
          <a:p>
            <a:pPr marL="0" indent="0">
              <a:lnSpc>
                <a:spcPct val="100000"/>
              </a:lnSpc>
              <a:spcBef>
                <a:spcPts val="1400"/>
              </a:spcBef>
              <a:buNone/>
            </a:pPr>
            <a:r>
              <a:rPr lang="en-US" sz="2200" dirty="0">
                <a:solidFill>
                  <a:srgbClr val="0B49CB"/>
                </a:solidFill>
                <a:latin typeface="Abadi" panose="020B0604020104020204" pitchFamily="34" charset="0"/>
              </a:rPr>
              <a:t>%</a:t>
            </a:r>
            <a:r>
              <a:rPr lang="en-US" sz="2200" dirty="0" err="1">
                <a:solidFill>
                  <a:srgbClr val="0B49CB"/>
                </a:solidFill>
                <a:latin typeface="Abadi" panose="020B0604020104020204" pitchFamily="34" charset="0"/>
              </a:rPr>
              <a:t>sql</a:t>
            </a:r>
            <a:r>
              <a:rPr lang="en-US" sz="2200" dirty="0">
                <a:solidFill>
                  <a:srgbClr val="0B49CB"/>
                </a:solidFill>
                <a:latin typeface="Abadi" panose="020B0604020104020204" pitchFamily="34" charset="0"/>
              </a:rPr>
              <a:t> SELECT MIN("Date") AS </a:t>
            </a:r>
            <a:r>
              <a:rPr lang="en-US" sz="2200" dirty="0" err="1">
                <a:solidFill>
                  <a:srgbClr val="0B49CB"/>
                </a:solidFill>
                <a:latin typeface="Abadi" panose="020B0604020104020204" pitchFamily="34" charset="0"/>
              </a:rPr>
              <a:t>first_successful_ground_landing</a:t>
            </a:r>
            <a:r>
              <a:rPr lang="en-US" sz="2200" dirty="0">
                <a:solidFill>
                  <a:srgbClr val="0B49CB"/>
                </a:solidFill>
                <a:latin typeface="Abadi" panose="020B0604020104020204" pitchFamily="34" charset="0"/>
              </a:rPr>
              <a:t> FROM SPACEXTABLE WHERE "</a:t>
            </a:r>
            <a:r>
              <a:rPr lang="en-US" sz="2200" dirty="0" err="1">
                <a:solidFill>
                  <a:srgbClr val="0B49CB"/>
                </a:solidFill>
                <a:latin typeface="Abadi" panose="020B0604020104020204" pitchFamily="34" charset="0"/>
              </a:rPr>
              <a:t>Landing_Outcome</a:t>
            </a:r>
            <a:r>
              <a:rPr lang="en-US" sz="2200" dirty="0">
                <a:solidFill>
                  <a:srgbClr val="0B49CB"/>
                </a:solidFill>
                <a:latin typeface="Abadi" panose="020B0604020104020204" pitchFamily="34" charset="0"/>
              </a:rPr>
              <a:t>" LIKE '%ground pad%' AND "</a:t>
            </a:r>
            <a:r>
              <a:rPr lang="en-US" sz="2200" dirty="0" err="1">
                <a:solidFill>
                  <a:srgbClr val="0B49CB"/>
                </a:solidFill>
                <a:latin typeface="Abadi" panose="020B0604020104020204" pitchFamily="34" charset="0"/>
              </a:rPr>
              <a:t>Landing_Outcome</a:t>
            </a:r>
            <a:r>
              <a:rPr lang="en-US" sz="2200" dirty="0">
                <a:solidFill>
                  <a:srgbClr val="0B49CB"/>
                </a:solidFill>
                <a:latin typeface="Abadi" panose="020B0604020104020204" pitchFamily="34" charset="0"/>
              </a:rPr>
              <a:t>" LIKE '%Success%’;</a:t>
            </a:r>
          </a:p>
          <a:p>
            <a:pPr marL="0" indent="0">
              <a:lnSpc>
                <a:spcPct val="100000"/>
              </a:lnSpc>
              <a:spcBef>
                <a:spcPts val="1400"/>
              </a:spcBef>
              <a:buNone/>
            </a:pPr>
            <a:endParaRPr lang="en-US" sz="2200" dirty="0">
              <a:solidFill>
                <a:srgbClr val="0B49CB"/>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EFBD8824-211E-B3A0-8F8F-B6A7C4CD3582}"/>
              </a:ext>
            </a:extLst>
          </p:cNvPr>
          <p:cNvPicPr>
            <a:picLocks noChangeAspect="1"/>
          </p:cNvPicPr>
          <p:nvPr/>
        </p:nvPicPr>
        <p:blipFill>
          <a:blip r:embed="rId3"/>
          <a:stretch>
            <a:fillRect/>
          </a:stretch>
        </p:blipFill>
        <p:spPr>
          <a:xfrm>
            <a:off x="3001035" y="3810716"/>
            <a:ext cx="5283537" cy="159667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Names of boosters which have successfully landed on drone ship and had payload mass greater than 4000 but less than 6000</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rgbClr val="0B49CB"/>
                </a:solidFill>
                <a:latin typeface="Abadi" panose="020B0604020104020204" pitchFamily="34" charset="0"/>
              </a:rPr>
              <a:t>%</a:t>
            </a:r>
            <a:r>
              <a:rPr lang="en-US" sz="1800" dirty="0" err="1">
                <a:solidFill>
                  <a:srgbClr val="0B49CB"/>
                </a:solidFill>
                <a:latin typeface="Abadi" panose="020B0604020104020204" pitchFamily="34" charset="0"/>
              </a:rPr>
              <a:t>sql</a:t>
            </a:r>
            <a:r>
              <a:rPr lang="en-US" sz="1800" dirty="0">
                <a:solidFill>
                  <a:srgbClr val="0B49CB"/>
                </a:solidFill>
                <a:latin typeface="Abadi" panose="020B0604020104020204" pitchFamily="34" charset="0"/>
              </a:rPr>
              <a:t> SELECT DISTINCT "Booster_Version" FROM SPACEXTABLE WHERE "</a:t>
            </a:r>
            <a:r>
              <a:rPr lang="en-US" sz="1800" dirty="0" err="1">
                <a:solidFill>
                  <a:srgbClr val="0B49CB"/>
                </a:solidFill>
                <a:latin typeface="Abadi" panose="020B0604020104020204" pitchFamily="34" charset="0"/>
              </a:rPr>
              <a:t>Landing_Outcome</a:t>
            </a:r>
            <a:r>
              <a:rPr lang="en-US" sz="1800" dirty="0">
                <a:solidFill>
                  <a:srgbClr val="0B49CB"/>
                </a:solidFill>
                <a:latin typeface="Abadi" panose="020B0604020104020204" pitchFamily="34" charset="0"/>
              </a:rPr>
              <a:t>" LIKE '%drone ship%' AND "</a:t>
            </a:r>
            <a:r>
              <a:rPr lang="en-US" sz="1800" dirty="0" err="1">
                <a:solidFill>
                  <a:srgbClr val="0B49CB"/>
                </a:solidFill>
                <a:latin typeface="Abadi" panose="020B0604020104020204" pitchFamily="34" charset="0"/>
              </a:rPr>
              <a:t>Landing_Outcome</a:t>
            </a:r>
            <a:r>
              <a:rPr lang="en-US" sz="1800" dirty="0">
                <a:solidFill>
                  <a:srgbClr val="0B49CB"/>
                </a:solidFill>
                <a:latin typeface="Abadi" panose="020B0604020104020204" pitchFamily="34" charset="0"/>
              </a:rPr>
              <a:t>" LIKE '%Success%' AND "</a:t>
            </a:r>
            <a:r>
              <a:rPr lang="en-US" sz="1800" dirty="0" err="1">
                <a:solidFill>
                  <a:srgbClr val="0B49CB"/>
                </a:solidFill>
                <a:latin typeface="Abadi" panose="020B0604020104020204" pitchFamily="34" charset="0"/>
              </a:rPr>
              <a:t>Payload_Mass__kg</a:t>
            </a:r>
            <a:r>
              <a:rPr lang="en-US" sz="1800" dirty="0">
                <a:solidFill>
                  <a:srgbClr val="0B49CB"/>
                </a:solidFill>
                <a:latin typeface="Abadi" panose="020B0604020104020204" pitchFamily="34" charset="0"/>
              </a:rPr>
              <a:t>_" &gt; 4000 AND "</a:t>
            </a:r>
            <a:r>
              <a:rPr lang="en-US" sz="1800" dirty="0" err="1">
                <a:solidFill>
                  <a:srgbClr val="0B49CB"/>
                </a:solidFill>
                <a:latin typeface="Abadi" panose="020B0604020104020204" pitchFamily="34" charset="0"/>
              </a:rPr>
              <a:t>Payload_Mass__kg</a:t>
            </a:r>
            <a:r>
              <a:rPr lang="en-US" sz="1800" dirty="0">
                <a:solidFill>
                  <a:srgbClr val="0B49CB"/>
                </a:solidFill>
                <a:latin typeface="Abadi" panose="020B0604020104020204" pitchFamily="34" charset="0"/>
              </a:rPr>
              <a:t>_" &lt; 6000;</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CAF0A00E-7360-3A18-22DA-6F5361E169D9}"/>
              </a:ext>
            </a:extLst>
          </p:cNvPr>
          <p:cNvPicPr>
            <a:picLocks noChangeAspect="1"/>
          </p:cNvPicPr>
          <p:nvPr/>
        </p:nvPicPr>
        <p:blipFill>
          <a:blip r:embed="rId3"/>
          <a:stretch>
            <a:fillRect/>
          </a:stretch>
        </p:blipFill>
        <p:spPr>
          <a:xfrm>
            <a:off x="4844637" y="3800387"/>
            <a:ext cx="1686792" cy="210849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80458"/>
            <a:ext cx="10079211" cy="4713514"/>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00000"/>
              </a:lnSpc>
              <a:spcBef>
                <a:spcPts val="1400"/>
              </a:spcBef>
              <a:buNone/>
            </a:pPr>
            <a:r>
              <a:rPr lang="en-US" sz="2000" dirty="0">
                <a:solidFill>
                  <a:schemeClr val="tx1"/>
                </a:solidFill>
                <a:latin typeface="Abadi" panose="020B0604020104020204" pitchFamily="34" charset="0"/>
              </a:rPr>
              <a:t>This project followed a comprehensive data science pipeline to predict the success of Falcon 9 first-stage landings.</a:t>
            </a:r>
          </a:p>
          <a:p>
            <a:pPr marL="0" indent="0" algn="just">
              <a:lnSpc>
                <a:spcPct val="100000"/>
              </a:lnSpc>
              <a:spcBef>
                <a:spcPts val="1400"/>
              </a:spcBef>
              <a:buNone/>
            </a:pPr>
            <a:r>
              <a:rPr lang="en-PH" sz="2000" b="1" dirty="0">
                <a:solidFill>
                  <a:schemeClr val="tx1"/>
                </a:solidFill>
                <a:latin typeface="Abadi" panose="020B0604020104020204" pitchFamily="34" charset="0"/>
              </a:rPr>
              <a:t>Summary of methodologies</a:t>
            </a:r>
          </a:p>
          <a:p>
            <a:pPr algn="just" eaLnBrk="0" fontAlgn="base" hangingPunct="0">
              <a:lnSpc>
                <a:spcPct val="100000"/>
              </a:lnSpc>
              <a:spcBef>
                <a:spcPct val="0"/>
              </a:spcBef>
              <a:spcAft>
                <a:spcPct val="0"/>
              </a:spcAft>
            </a:pPr>
            <a:r>
              <a:rPr lang="en-US" altLang="en-US" sz="2000" dirty="0">
                <a:solidFill>
                  <a:schemeClr val="tx1"/>
                </a:solidFill>
                <a:latin typeface="Abadi" panose="020B0604020104020204" pitchFamily="34" charset="0"/>
              </a:rPr>
              <a:t>Data Collection: Collected SpaceX launch data from Wikipedia and the SpaceX API.</a:t>
            </a:r>
          </a:p>
          <a:p>
            <a:pPr algn="just" eaLnBrk="0" fontAlgn="base" hangingPunct="0">
              <a:lnSpc>
                <a:spcPct val="100000"/>
              </a:lnSpc>
              <a:spcBef>
                <a:spcPct val="0"/>
              </a:spcBef>
              <a:spcAft>
                <a:spcPct val="0"/>
              </a:spcAft>
            </a:pPr>
            <a:r>
              <a:rPr lang="en-US" altLang="en-US" sz="2000" dirty="0">
                <a:solidFill>
                  <a:schemeClr val="tx1"/>
                </a:solidFill>
                <a:latin typeface="Abadi" panose="020B0604020104020204" pitchFamily="34" charset="0"/>
              </a:rPr>
              <a:t>Data Wrangling &amp; EDA: Cleaned and prepped data. Used Folium to visualize launch sites and Dash/</a:t>
            </a:r>
            <a:r>
              <a:rPr lang="en-US" altLang="en-US" sz="2000" dirty="0" err="1">
                <a:solidFill>
                  <a:schemeClr val="tx1"/>
                </a:solidFill>
                <a:latin typeface="Abadi" panose="020B0604020104020204" pitchFamily="34" charset="0"/>
              </a:rPr>
              <a:t>Plotly</a:t>
            </a:r>
            <a:r>
              <a:rPr lang="en-US" altLang="en-US" sz="2000" dirty="0">
                <a:solidFill>
                  <a:schemeClr val="tx1"/>
                </a:solidFill>
                <a:latin typeface="Abadi" panose="020B0604020104020204" pitchFamily="34" charset="0"/>
              </a:rPr>
              <a:t> to build an interactive dashboard.</a:t>
            </a:r>
          </a:p>
          <a:p>
            <a:pPr algn="just" eaLnBrk="0" fontAlgn="base" hangingPunct="0">
              <a:lnSpc>
                <a:spcPct val="100000"/>
              </a:lnSpc>
              <a:spcBef>
                <a:spcPct val="0"/>
              </a:spcBef>
              <a:spcAft>
                <a:spcPct val="0"/>
              </a:spcAft>
            </a:pPr>
            <a:r>
              <a:rPr lang="en-US" altLang="en-US" sz="2000" dirty="0">
                <a:solidFill>
                  <a:schemeClr val="tx1"/>
                </a:solidFill>
                <a:latin typeface="Abadi" panose="020B0604020104020204" pitchFamily="34" charset="0"/>
              </a:rPr>
              <a:t>Machine Learning: Developed a model to predict successful first-stage landings.</a:t>
            </a:r>
          </a:p>
          <a:p>
            <a:pPr marL="0" indent="0" algn="just">
              <a:lnSpc>
                <a:spcPct val="100000"/>
              </a:lnSpc>
              <a:spcBef>
                <a:spcPts val="1400"/>
              </a:spcBef>
              <a:buNone/>
            </a:pPr>
            <a:r>
              <a:rPr lang="en-PH" sz="2000" b="1" dirty="0">
                <a:solidFill>
                  <a:schemeClr val="tx1"/>
                </a:solidFill>
                <a:latin typeface="Abadi" panose="020B0604020104020204" pitchFamily="34" charset="0"/>
              </a:rPr>
              <a:t>Summary of all results</a:t>
            </a:r>
          </a:p>
          <a:p>
            <a:pPr algn="just" eaLnBrk="0" fontAlgn="base" hangingPunct="0">
              <a:lnSpc>
                <a:spcPct val="100000"/>
              </a:lnSpc>
              <a:spcBef>
                <a:spcPct val="0"/>
              </a:spcBef>
              <a:spcAft>
                <a:spcPct val="0"/>
              </a:spcAft>
            </a:pPr>
            <a:r>
              <a:rPr lang="en-US" altLang="en-US" sz="2000" dirty="0">
                <a:solidFill>
                  <a:schemeClr val="tx1"/>
                </a:solidFill>
                <a:latin typeface="Abadi" panose="020B0604020104020204" pitchFamily="34" charset="0"/>
              </a:rPr>
              <a:t>Findings: Discovered correlations between launch success and factors like payload mass and launch site.</a:t>
            </a:r>
          </a:p>
          <a:p>
            <a:pPr algn="just" eaLnBrk="0" fontAlgn="base" hangingPunct="0">
              <a:lnSpc>
                <a:spcPct val="100000"/>
              </a:lnSpc>
              <a:spcBef>
                <a:spcPct val="0"/>
              </a:spcBef>
              <a:spcAft>
                <a:spcPct val="0"/>
              </a:spcAft>
            </a:pPr>
            <a:r>
              <a:rPr lang="en-US" altLang="en-US" sz="2000" dirty="0">
                <a:solidFill>
                  <a:schemeClr val="tx1"/>
                </a:solidFill>
                <a:latin typeface="Abadi" panose="020B0604020104020204" pitchFamily="34" charset="0"/>
              </a:rPr>
              <a:t>Best Model: The K-Nearest Neighbors model was identified as the best performer for predicting landing success.</a:t>
            </a:r>
          </a:p>
          <a:p>
            <a:pPr algn="just" eaLnBrk="0" fontAlgn="base" hangingPunct="0">
              <a:lnSpc>
                <a:spcPct val="100000"/>
              </a:lnSpc>
              <a:spcBef>
                <a:spcPct val="0"/>
              </a:spcBef>
              <a:spcAft>
                <a:spcPct val="0"/>
              </a:spcAft>
            </a:pPr>
            <a:r>
              <a:rPr lang="en-US" altLang="en-US" sz="2000" dirty="0">
                <a:solidFill>
                  <a:schemeClr val="tx1"/>
                </a:solidFill>
                <a:latin typeface="Abadi" panose="020B0604020104020204" pitchFamily="34" charset="0"/>
              </a:rPr>
              <a:t>Tool: The interactive Dash dashboard allows users to explore launch success rates based on launch site and payload mass.</a:t>
            </a:r>
          </a:p>
          <a:p>
            <a:pPr marL="0" indent="0" algn="just">
              <a:lnSpc>
                <a:spcPct val="100000"/>
              </a:lnSpc>
              <a:spcBef>
                <a:spcPts val="1400"/>
              </a:spcBef>
              <a:buNone/>
            </a:pPr>
            <a:endParaRPr lang="en-PH" sz="2000" dirty="0">
              <a:solidFill>
                <a:schemeClr val="tx1"/>
              </a:solidFill>
              <a:latin typeface="Abadi" panose="020B0604020104020204" pitchFamily="34" charset="0"/>
            </a:endParaRPr>
          </a:p>
          <a:p>
            <a:pPr algn="just">
              <a:lnSpc>
                <a:spcPct val="100000"/>
              </a:lnSpc>
              <a:spcBef>
                <a:spcPts val="1400"/>
              </a:spcBef>
            </a:pPr>
            <a:endParaRPr lang="en-US" sz="2000" dirty="0">
              <a:solidFill>
                <a:schemeClr val="tx1"/>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Total number of successful and failure mission outcomes</a:t>
            </a:r>
          </a:p>
          <a:p>
            <a:pPr marL="0" indent="0">
              <a:lnSpc>
                <a:spcPct val="100000"/>
              </a:lnSpc>
              <a:spcBef>
                <a:spcPts val="1400"/>
              </a:spcBef>
              <a:buNone/>
            </a:pPr>
            <a:r>
              <a:rPr lang="en-US" sz="2200" dirty="0">
                <a:solidFill>
                  <a:srgbClr val="0B49CB"/>
                </a:solidFill>
                <a:latin typeface="Abadi" panose="020B0604020104020204" pitchFamily="34" charset="0"/>
              </a:rPr>
              <a:t>%</a:t>
            </a:r>
            <a:r>
              <a:rPr lang="en-US" sz="2200" dirty="0" err="1">
                <a:solidFill>
                  <a:srgbClr val="0B49CB"/>
                </a:solidFill>
                <a:latin typeface="Abadi" panose="020B0604020104020204" pitchFamily="34" charset="0"/>
              </a:rPr>
              <a:t>sql</a:t>
            </a:r>
            <a:r>
              <a:rPr lang="en-US" sz="2200" dirty="0">
                <a:solidFill>
                  <a:srgbClr val="0B49CB"/>
                </a:solidFill>
                <a:latin typeface="Abadi" panose="020B0604020104020204" pitchFamily="34" charset="0"/>
              </a:rPr>
              <a:t> SELECT "</a:t>
            </a:r>
            <a:r>
              <a:rPr lang="en-US" sz="2200" dirty="0" err="1">
                <a:solidFill>
                  <a:srgbClr val="0B49CB"/>
                </a:solidFill>
                <a:latin typeface="Abadi" panose="020B0604020104020204" pitchFamily="34" charset="0"/>
              </a:rPr>
              <a:t>Mission_Outcome</a:t>
            </a:r>
            <a:r>
              <a:rPr lang="en-US" sz="2200" dirty="0">
                <a:solidFill>
                  <a:srgbClr val="0B49CB"/>
                </a:solidFill>
                <a:latin typeface="Abadi" panose="020B0604020104020204" pitchFamily="34" charset="0"/>
              </a:rPr>
              <a:t>", COUNT(*) AS </a:t>
            </a:r>
            <a:r>
              <a:rPr lang="en-US" sz="2200" dirty="0" err="1">
                <a:solidFill>
                  <a:srgbClr val="0B49CB"/>
                </a:solidFill>
                <a:latin typeface="Abadi" panose="020B0604020104020204" pitchFamily="34" charset="0"/>
              </a:rPr>
              <a:t>total_count</a:t>
            </a:r>
            <a:r>
              <a:rPr lang="en-US" sz="2200" dirty="0">
                <a:solidFill>
                  <a:srgbClr val="0B49CB"/>
                </a:solidFill>
                <a:latin typeface="Abadi" panose="020B0604020104020204" pitchFamily="34" charset="0"/>
              </a:rPr>
              <a:t> FROM SPACEXTABLE GROUP BY "</a:t>
            </a:r>
            <a:r>
              <a:rPr lang="en-US" sz="2200" dirty="0" err="1">
                <a:solidFill>
                  <a:srgbClr val="0B49CB"/>
                </a:solidFill>
                <a:latin typeface="Abadi" panose="020B0604020104020204" pitchFamily="34" charset="0"/>
              </a:rPr>
              <a:t>Mission_Outcome</a:t>
            </a:r>
            <a:r>
              <a:rPr lang="en-US" sz="2200" dirty="0">
                <a:solidFill>
                  <a:srgbClr val="0B49CB"/>
                </a:solidFill>
                <a:latin typeface="Abadi" panose="020B0604020104020204" pitchFamily="34" charset="0"/>
              </a:rPr>
              <a:t>";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6701CA60-A652-9377-132F-C1E3240CD950}"/>
              </a:ext>
            </a:extLst>
          </p:cNvPr>
          <p:cNvPicPr>
            <a:picLocks noChangeAspect="1"/>
          </p:cNvPicPr>
          <p:nvPr/>
        </p:nvPicPr>
        <p:blipFill>
          <a:blip r:embed="rId3"/>
          <a:stretch>
            <a:fillRect/>
          </a:stretch>
        </p:blipFill>
        <p:spPr>
          <a:xfrm>
            <a:off x="3304789" y="3279347"/>
            <a:ext cx="4676030" cy="249008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09" y="1825625"/>
            <a:ext cx="728541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Names of the booster which have carried the maximum payload mass</a:t>
            </a:r>
          </a:p>
          <a:p>
            <a:pPr marL="0" indent="0">
              <a:lnSpc>
                <a:spcPct val="100000"/>
              </a:lnSpc>
              <a:spcBef>
                <a:spcPts val="1400"/>
              </a:spcBef>
              <a:buNone/>
            </a:pPr>
            <a:r>
              <a:rPr lang="en-US" sz="2200" dirty="0">
                <a:solidFill>
                  <a:srgbClr val="0B49CB"/>
                </a:solidFill>
                <a:latin typeface="Abadi" panose="020B0604020104020204" pitchFamily="34" charset="0"/>
              </a:rPr>
              <a:t>%</a:t>
            </a:r>
            <a:r>
              <a:rPr lang="en-US" sz="2200" dirty="0" err="1">
                <a:solidFill>
                  <a:srgbClr val="0B49CB"/>
                </a:solidFill>
                <a:latin typeface="Abadi" panose="020B0604020104020204" pitchFamily="34" charset="0"/>
              </a:rPr>
              <a:t>sql</a:t>
            </a:r>
            <a:r>
              <a:rPr lang="en-US" sz="2200" dirty="0">
                <a:solidFill>
                  <a:srgbClr val="0B49CB"/>
                </a:solidFill>
                <a:latin typeface="Abadi" panose="020B0604020104020204" pitchFamily="34" charset="0"/>
              </a:rPr>
              <a:t> SELECT DISTINCT "Booster_Version" FROM SPACEXTABLE WHERE "</a:t>
            </a:r>
            <a:r>
              <a:rPr lang="en-US" sz="2200" dirty="0" err="1">
                <a:solidFill>
                  <a:srgbClr val="0B49CB"/>
                </a:solidFill>
                <a:latin typeface="Abadi" panose="020B0604020104020204" pitchFamily="34" charset="0"/>
              </a:rPr>
              <a:t>Payload_Mass__kg</a:t>
            </a:r>
            <a:r>
              <a:rPr lang="en-US" sz="2200" dirty="0">
                <a:solidFill>
                  <a:srgbClr val="0B49CB"/>
                </a:solidFill>
                <a:latin typeface="Abadi" panose="020B0604020104020204" pitchFamily="34" charset="0"/>
              </a:rPr>
              <a:t>_" = (SELECT MAX("</a:t>
            </a:r>
            <a:r>
              <a:rPr lang="en-US" sz="2200" dirty="0" err="1">
                <a:solidFill>
                  <a:srgbClr val="0B49CB"/>
                </a:solidFill>
                <a:latin typeface="Abadi" panose="020B0604020104020204" pitchFamily="34" charset="0"/>
              </a:rPr>
              <a:t>Payload_Mass__kg</a:t>
            </a:r>
            <a:r>
              <a:rPr lang="en-US" sz="2200" dirty="0">
                <a:solidFill>
                  <a:srgbClr val="0B49CB"/>
                </a:solidFill>
                <a:latin typeface="Abadi" panose="020B0604020104020204" pitchFamily="34" charset="0"/>
              </a:rPr>
              <a:t>_") FROM SPACEXTABLE);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7D72E928-B3C9-61C1-E64F-56315B778978}"/>
              </a:ext>
            </a:extLst>
          </p:cNvPr>
          <p:cNvPicPr>
            <a:picLocks noChangeAspect="1"/>
          </p:cNvPicPr>
          <p:nvPr/>
        </p:nvPicPr>
        <p:blipFill>
          <a:blip r:embed="rId3"/>
          <a:stretch>
            <a:fillRect/>
          </a:stretch>
        </p:blipFill>
        <p:spPr>
          <a:xfrm>
            <a:off x="8564846" y="1602125"/>
            <a:ext cx="1585282" cy="442344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0" indent="0">
              <a:lnSpc>
                <a:spcPct val="100000"/>
              </a:lnSpc>
              <a:spcBef>
                <a:spcPts val="1400"/>
              </a:spcBef>
              <a:buNone/>
            </a:pPr>
            <a:r>
              <a:rPr lang="en-US" sz="1600" dirty="0">
                <a:solidFill>
                  <a:srgbClr val="0B49CB"/>
                </a:solidFill>
                <a:latin typeface="Abadi"/>
              </a:rPr>
              <a:t>%</a:t>
            </a:r>
            <a:r>
              <a:rPr lang="en-US" sz="1600" dirty="0" err="1">
                <a:solidFill>
                  <a:srgbClr val="0B49CB"/>
                </a:solidFill>
                <a:latin typeface="Abadi"/>
              </a:rPr>
              <a:t>sql</a:t>
            </a:r>
            <a:r>
              <a:rPr lang="en-US" sz="1600" dirty="0">
                <a:solidFill>
                  <a:srgbClr val="0B49CB"/>
                </a:solidFill>
                <a:latin typeface="Abadi"/>
              </a:rPr>
              <a:t> SELECT CASE </a:t>
            </a:r>
            <a:r>
              <a:rPr lang="en-US" sz="1600" dirty="0" err="1">
                <a:solidFill>
                  <a:srgbClr val="0B49CB"/>
                </a:solidFill>
                <a:latin typeface="Abadi"/>
              </a:rPr>
              <a:t>substr</a:t>
            </a:r>
            <a:r>
              <a:rPr lang="en-US" sz="1600" dirty="0">
                <a:solidFill>
                  <a:srgbClr val="0B49CB"/>
                </a:solidFill>
                <a:latin typeface="Abadi"/>
              </a:rPr>
              <a:t>("Date", 6, 2) WHEN '01' THEN 'January' WHEN '02' THEN 'February' WHEN '03' THEN 'March' WHEN '04' THEN 'April' WHEN '05' THEN 'May' WHEN '06' THEN 'June' WHEN '07' THEN 'July' WHEN '08' THEN 'August' WHEN '09' THEN 'September' WHEN '10' THEN 'October' WHEN '11' THEN 'November' WHEN '12' THEN 'December' END AS </a:t>
            </a:r>
            <a:r>
              <a:rPr lang="en-US" sz="1600" dirty="0" err="1">
                <a:solidFill>
                  <a:srgbClr val="0B49CB"/>
                </a:solidFill>
                <a:latin typeface="Abadi"/>
              </a:rPr>
              <a:t>month_name</a:t>
            </a:r>
            <a:r>
              <a:rPr lang="en-US" sz="1600" dirty="0">
                <a:solidFill>
                  <a:srgbClr val="0B49CB"/>
                </a:solidFill>
                <a:latin typeface="Abadi"/>
              </a:rPr>
              <a:t>, "</a:t>
            </a:r>
            <a:r>
              <a:rPr lang="en-US" sz="1600" dirty="0" err="1">
                <a:solidFill>
                  <a:srgbClr val="0B49CB"/>
                </a:solidFill>
                <a:latin typeface="Abadi"/>
              </a:rPr>
              <a:t>Landing_Outcome</a:t>
            </a:r>
            <a:r>
              <a:rPr lang="en-US" sz="1600" dirty="0">
                <a:solidFill>
                  <a:srgbClr val="0B49CB"/>
                </a:solidFill>
                <a:latin typeface="Abadi"/>
              </a:rPr>
              <a:t>", "Booster_Version", "</a:t>
            </a:r>
            <a:r>
              <a:rPr lang="en-US" sz="1600" dirty="0" err="1">
                <a:solidFill>
                  <a:srgbClr val="0B49CB"/>
                </a:solidFill>
                <a:latin typeface="Abadi"/>
              </a:rPr>
              <a:t>Launch_Site</a:t>
            </a:r>
            <a:r>
              <a:rPr lang="en-US" sz="1600" dirty="0">
                <a:solidFill>
                  <a:srgbClr val="0B49CB"/>
                </a:solidFill>
                <a:latin typeface="Abadi"/>
              </a:rPr>
              <a:t>" FROM SPACEXTABLE WHERE "</a:t>
            </a:r>
            <a:r>
              <a:rPr lang="en-US" sz="1600" dirty="0" err="1">
                <a:solidFill>
                  <a:srgbClr val="0B49CB"/>
                </a:solidFill>
                <a:latin typeface="Abadi"/>
              </a:rPr>
              <a:t>Landing_Outcome</a:t>
            </a:r>
            <a:r>
              <a:rPr lang="en-US" sz="1600" dirty="0">
                <a:solidFill>
                  <a:srgbClr val="0B49CB"/>
                </a:solidFill>
                <a:latin typeface="Abadi"/>
              </a:rPr>
              <a:t>" LIKE '%drone ship%' AND "</a:t>
            </a:r>
            <a:r>
              <a:rPr lang="en-US" sz="1600" dirty="0" err="1">
                <a:solidFill>
                  <a:srgbClr val="0B49CB"/>
                </a:solidFill>
                <a:latin typeface="Abadi"/>
              </a:rPr>
              <a:t>Landing_Outcome</a:t>
            </a:r>
            <a:r>
              <a:rPr lang="en-US" sz="1600" dirty="0">
                <a:solidFill>
                  <a:srgbClr val="0B49CB"/>
                </a:solidFill>
                <a:latin typeface="Abadi"/>
              </a:rPr>
              <a:t>" LIKE '%Failure%' AND </a:t>
            </a:r>
            <a:r>
              <a:rPr lang="en-US" sz="1600" dirty="0" err="1">
                <a:solidFill>
                  <a:srgbClr val="0B49CB"/>
                </a:solidFill>
                <a:latin typeface="Abadi"/>
              </a:rPr>
              <a:t>substr</a:t>
            </a:r>
            <a:r>
              <a:rPr lang="en-US" sz="1600" dirty="0">
                <a:solidFill>
                  <a:srgbClr val="0B49CB"/>
                </a:solidFill>
                <a:latin typeface="Abadi"/>
              </a:rPr>
              <a:t>("Date", 0, 5) =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058AFC0A-011A-1B13-1C7F-622014F15C90}"/>
              </a:ext>
            </a:extLst>
          </p:cNvPr>
          <p:cNvPicPr>
            <a:picLocks noChangeAspect="1"/>
          </p:cNvPicPr>
          <p:nvPr/>
        </p:nvPicPr>
        <p:blipFill>
          <a:blip r:embed="rId3"/>
          <a:stretch>
            <a:fillRect/>
          </a:stretch>
        </p:blipFill>
        <p:spPr>
          <a:xfrm>
            <a:off x="2492593" y="4322386"/>
            <a:ext cx="6623985" cy="1486633"/>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881160"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marL="0" indent="0">
              <a:lnSpc>
                <a:spcPct val="100000"/>
              </a:lnSpc>
              <a:spcBef>
                <a:spcPts val="1400"/>
              </a:spcBef>
              <a:buNone/>
            </a:pPr>
            <a:r>
              <a:rPr lang="en-US" sz="1800" dirty="0">
                <a:solidFill>
                  <a:srgbClr val="0B49CB"/>
                </a:solidFill>
                <a:latin typeface="Abadi"/>
              </a:rPr>
              <a:t>%</a:t>
            </a:r>
            <a:r>
              <a:rPr lang="en-US" sz="1800" dirty="0" err="1">
                <a:solidFill>
                  <a:srgbClr val="0B49CB"/>
                </a:solidFill>
                <a:latin typeface="Abadi"/>
              </a:rPr>
              <a:t>sql</a:t>
            </a:r>
            <a:r>
              <a:rPr lang="en-US" sz="1800" dirty="0">
                <a:solidFill>
                  <a:srgbClr val="0B49CB"/>
                </a:solidFill>
                <a:latin typeface="Abadi"/>
              </a:rPr>
              <a:t> SELECT "</a:t>
            </a:r>
            <a:r>
              <a:rPr lang="en-US" sz="1800" dirty="0" err="1">
                <a:solidFill>
                  <a:srgbClr val="0B49CB"/>
                </a:solidFill>
                <a:latin typeface="Abadi"/>
              </a:rPr>
              <a:t>Landing_Outcome</a:t>
            </a:r>
            <a:r>
              <a:rPr lang="en-US" sz="1800" dirty="0">
                <a:solidFill>
                  <a:srgbClr val="0B49CB"/>
                </a:solidFill>
                <a:latin typeface="Abadi"/>
              </a:rPr>
              <a:t>", COUNT(*) AS </a:t>
            </a:r>
            <a:r>
              <a:rPr lang="en-US" sz="1800" dirty="0" err="1">
                <a:solidFill>
                  <a:srgbClr val="0B49CB"/>
                </a:solidFill>
                <a:latin typeface="Abadi"/>
              </a:rPr>
              <a:t>outcome_count</a:t>
            </a:r>
            <a:r>
              <a:rPr lang="en-US" sz="1800" dirty="0">
                <a:solidFill>
                  <a:srgbClr val="0B49CB"/>
                </a:solidFill>
                <a:latin typeface="Abadi"/>
              </a:rPr>
              <a:t> FROM SPACEXTABLE WHERE "Date" BETWEEN '2010-06-04' AND '2017-03-20' GROUP BY "</a:t>
            </a:r>
            <a:r>
              <a:rPr lang="en-US" sz="1800" dirty="0" err="1">
                <a:solidFill>
                  <a:srgbClr val="0B49CB"/>
                </a:solidFill>
                <a:latin typeface="Abadi"/>
              </a:rPr>
              <a:t>Landing_Outcome</a:t>
            </a:r>
            <a:r>
              <a:rPr lang="en-US" sz="1800" dirty="0">
                <a:solidFill>
                  <a:srgbClr val="0B49CB"/>
                </a:solidFill>
                <a:latin typeface="Abadi"/>
              </a:rPr>
              <a:t>" ORDER BY COUNT(*) DESC;</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D40FBC55-FFDC-D456-4DAB-74A11FA64BF8}"/>
              </a:ext>
            </a:extLst>
          </p:cNvPr>
          <p:cNvPicPr>
            <a:picLocks noChangeAspect="1"/>
          </p:cNvPicPr>
          <p:nvPr/>
        </p:nvPicPr>
        <p:blipFill>
          <a:blip r:embed="rId3"/>
          <a:stretch>
            <a:fillRect/>
          </a:stretch>
        </p:blipFill>
        <p:spPr>
          <a:xfrm>
            <a:off x="7108986" y="1676415"/>
            <a:ext cx="3815889" cy="41692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88835"/>
            <a:ext cx="2561019" cy="4688128"/>
          </a:xfrm>
          <a:prstGeom prst="rect">
            <a:avLst/>
          </a:prstGeom>
        </p:spPr>
        <p:txBody>
          <a:bodyPr lIns="91440" tIns="45720" rIns="91440" bIns="45720" anchor="t">
            <a:normAutofit/>
          </a:bodyPr>
          <a:lstStyle/>
          <a:p>
            <a:pPr>
              <a:lnSpc>
                <a:spcPct val="100000"/>
              </a:lnSpc>
              <a:spcBef>
                <a:spcPts val="1400"/>
              </a:spcBef>
            </a:pPr>
            <a:r>
              <a:rPr lang="en-US" sz="2000" dirty="0">
                <a:solidFill>
                  <a:schemeClr val="accent3">
                    <a:lumMod val="25000"/>
                  </a:schemeClr>
                </a:solidFill>
                <a:latin typeface="Abadi"/>
              </a:rPr>
              <a:t>Not all launch sites are in proximity to the Equator. The launch site in California is located much farther north.</a:t>
            </a:r>
          </a:p>
          <a:p>
            <a:pPr>
              <a:lnSpc>
                <a:spcPct val="100000"/>
              </a:lnSpc>
              <a:spcBef>
                <a:spcPts val="1400"/>
              </a:spcBef>
            </a:pPr>
            <a:r>
              <a:rPr lang="en-US" sz="2000" dirty="0">
                <a:solidFill>
                  <a:schemeClr val="accent3">
                    <a:lumMod val="25000"/>
                  </a:schemeClr>
                </a:solidFill>
                <a:latin typeface="Abadi"/>
              </a:rPr>
              <a:t>All the launch sites shown on the map are in very close proximity to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Marked Launch Sites</a:t>
            </a:r>
          </a:p>
        </p:txBody>
      </p:sp>
      <p:pic>
        <p:nvPicPr>
          <p:cNvPr id="8" name="Picture 7">
            <a:extLst>
              <a:ext uri="{FF2B5EF4-FFF2-40B4-BE49-F238E27FC236}">
                <a16:creationId xmlns:a16="http://schemas.microsoft.com/office/drawing/2014/main" id="{200C34AB-675F-7EB7-103A-A18F3A4CE7B2}"/>
              </a:ext>
            </a:extLst>
          </p:cNvPr>
          <p:cNvPicPr>
            <a:picLocks noChangeAspect="1"/>
          </p:cNvPicPr>
          <p:nvPr/>
        </p:nvPicPr>
        <p:blipFill>
          <a:blip r:embed="rId3"/>
          <a:stretch>
            <a:fillRect/>
          </a:stretch>
        </p:blipFill>
        <p:spPr>
          <a:xfrm>
            <a:off x="3470733" y="1488834"/>
            <a:ext cx="7951257" cy="422854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85659"/>
            <a:ext cx="10246333" cy="734106"/>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Abadi"/>
              </a:rPr>
              <a:t>From the color-labeled markers in marker clusters, you should be able to easily identify which launch sites have relatively high success rates.</a:t>
            </a:r>
            <a:endParaRPr lang="en-US" sz="2000"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with Color-labeled Launch Outcomes</a:t>
            </a:r>
          </a:p>
        </p:txBody>
      </p:sp>
      <p:pic>
        <p:nvPicPr>
          <p:cNvPr id="4" name="Picture 3">
            <a:extLst>
              <a:ext uri="{FF2B5EF4-FFF2-40B4-BE49-F238E27FC236}">
                <a16:creationId xmlns:a16="http://schemas.microsoft.com/office/drawing/2014/main" id="{0C06355E-8AAA-593F-C77B-286B7ABB1025}"/>
              </a:ext>
            </a:extLst>
          </p:cNvPr>
          <p:cNvPicPr>
            <a:picLocks noChangeAspect="1"/>
          </p:cNvPicPr>
          <p:nvPr/>
        </p:nvPicPr>
        <p:blipFill>
          <a:blip r:embed="rId3"/>
          <a:stretch>
            <a:fillRect/>
          </a:stretch>
        </p:blipFill>
        <p:spPr>
          <a:xfrm>
            <a:off x="529535" y="1692258"/>
            <a:ext cx="6026780" cy="2959654"/>
          </a:xfrm>
          <a:prstGeom prst="rect">
            <a:avLst/>
          </a:prstGeom>
        </p:spPr>
      </p:pic>
      <p:pic>
        <p:nvPicPr>
          <p:cNvPr id="7" name="Picture 6">
            <a:extLst>
              <a:ext uri="{FF2B5EF4-FFF2-40B4-BE49-F238E27FC236}">
                <a16:creationId xmlns:a16="http://schemas.microsoft.com/office/drawing/2014/main" id="{2EF035D8-A92A-3002-366F-B05850B7BDD7}"/>
              </a:ext>
            </a:extLst>
          </p:cNvPr>
          <p:cNvPicPr>
            <a:picLocks noChangeAspect="1"/>
          </p:cNvPicPr>
          <p:nvPr/>
        </p:nvPicPr>
        <p:blipFill>
          <a:blip r:embed="rId4"/>
          <a:srcRect t="3082"/>
          <a:stretch>
            <a:fillRect/>
          </a:stretch>
        </p:blipFill>
        <p:spPr>
          <a:xfrm>
            <a:off x="6647188" y="1688549"/>
            <a:ext cx="5010546" cy="295965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423110"/>
            <a:ext cx="3159733" cy="4582404"/>
          </a:xfrm>
          <a:prstGeom prst="rect">
            <a:avLst/>
          </a:prstGeom>
        </p:spPr>
        <p:txBody>
          <a:bodyPr lIns="91440" tIns="45720" rIns="91440" bIns="45720" anchor="t">
            <a:normAutofit lnSpcReduction="10000"/>
          </a:bodyPr>
          <a:lstStyle/>
          <a:p>
            <a:pPr eaLnBrk="0" fontAlgn="base" hangingPunct="0">
              <a:lnSpc>
                <a:spcPct val="100000"/>
              </a:lnSpc>
              <a:spcBef>
                <a:spcPct val="0"/>
              </a:spcBef>
              <a:spcAft>
                <a:spcPct val="0"/>
              </a:spcAft>
            </a:pPr>
            <a:r>
              <a:rPr lang="en-US" altLang="en-US" sz="2000" dirty="0">
                <a:latin typeface="Abadi" panose="020B0604020104020204" pitchFamily="34" charset="0"/>
              </a:rPr>
              <a:t>Launch sites are not necessarily in close proximity to railways.</a:t>
            </a:r>
          </a:p>
          <a:p>
            <a:pPr eaLnBrk="0" fontAlgn="base" hangingPunct="0">
              <a:lnSpc>
                <a:spcPct val="100000"/>
              </a:lnSpc>
              <a:spcBef>
                <a:spcPct val="0"/>
              </a:spcBef>
              <a:spcAft>
                <a:spcPct val="0"/>
              </a:spcAft>
            </a:pPr>
            <a:r>
              <a:rPr lang="en-US" altLang="en-US" sz="2000" dirty="0">
                <a:latin typeface="Abadi" panose="020B0604020104020204" pitchFamily="34" charset="0"/>
              </a:rPr>
              <a:t>Launch sites are in close proximity to highways.</a:t>
            </a:r>
          </a:p>
          <a:p>
            <a:pPr eaLnBrk="0" fontAlgn="base" hangingPunct="0">
              <a:lnSpc>
                <a:spcPct val="100000"/>
              </a:lnSpc>
              <a:spcBef>
                <a:spcPct val="0"/>
              </a:spcBef>
              <a:spcAft>
                <a:spcPct val="0"/>
              </a:spcAft>
            </a:pPr>
            <a:r>
              <a:rPr lang="en-US" altLang="en-US" sz="2000" dirty="0">
                <a:latin typeface="Abadi" panose="020B0604020104020204" pitchFamily="34" charset="0"/>
              </a:rPr>
              <a:t>Launch sites are in close proximity to coastline.</a:t>
            </a:r>
          </a:p>
          <a:p>
            <a:pPr eaLnBrk="0" fontAlgn="base" hangingPunct="0">
              <a:lnSpc>
                <a:spcPct val="100000"/>
              </a:lnSpc>
              <a:spcBef>
                <a:spcPct val="0"/>
              </a:spcBef>
              <a:spcAft>
                <a:spcPct val="0"/>
              </a:spcAft>
            </a:pPr>
            <a:r>
              <a:rPr lang="en-US" altLang="en-US" sz="2000" dirty="0">
                <a:latin typeface="Abadi" panose="020B0604020104020204" pitchFamily="34" charset="0"/>
              </a:rPr>
              <a:t>Launch sites keep a certain distance away from cities. This is primarily for safety reasons, ensuring that if a launch fails, debris falls into a less populated area.</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 of a Launch Site </a:t>
            </a:r>
          </a:p>
        </p:txBody>
      </p:sp>
      <p:pic>
        <p:nvPicPr>
          <p:cNvPr id="4" name="Picture 3">
            <a:extLst>
              <a:ext uri="{FF2B5EF4-FFF2-40B4-BE49-F238E27FC236}">
                <a16:creationId xmlns:a16="http://schemas.microsoft.com/office/drawing/2014/main" id="{84F326C4-A1EF-1F42-C9AE-96403295F368}"/>
              </a:ext>
            </a:extLst>
          </p:cNvPr>
          <p:cNvPicPr>
            <a:picLocks noChangeAspect="1"/>
          </p:cNvPicPr>
          <p:nvPr/>
        </p:nvPicPr>
        <p:blipFill>
          <a:blip r:embed="rId3"/>
          <a:stretch>
            <a:fillRect/>
          </a:stretch>
        </p:blipFill>
        <p:spPr>
          <a:xfrm>
            <a:off x="4134678" y="1673480"/>
            <a:ext cx="7287312" cy="378026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268809"/>
            <a:ext cx="10159247" cy="908154"/>
          </a:xfrm>
          <a:prstGeom prst="rect">
            <a:avLst/>
          </a:prstGeom>
        </p:spPr>
        <p:txBody>
          <a:bodyPr lIns="91440" tIns="45720" rIns="91440" bIns="45720" anchor="t">
            <a:normAutofit/>
          </a:bodyPr>
          <a:lstStyle/>
          <a:p>
            <a:pPr eaLnBrk="0" fontAlgn="base" hangingPunct="0">
              <a:lnSpc>
                <a:spcPct val="100000"/>
              </a:lnSpc>
              <a:spcBef>
                <a:spcPct val="0"/>
              </a:spcBef>
              <a:spcAft>
                <a:spcPct val="0"/>
              </a:spcAft>
            </a:pPr>
            <a:endParaRPr lang="en-US" altLang="en-US" sz="1600" dirty="0">
              <a:latin typeface="Abadi" panose="020B0604020104020204" pitchFamily="34" charset="0"/>
            </a:endParaRPr>
          </a:p>
          <a:p>
            <a:pPr eaLnBrk="0" fontAlgn="base" hangingPunct="0">
              <a:lnSpc>
                <a:spcPct val="100000"/>
              </a:lnSpc>
              <a:spcBef>
                <a:spcPct val="0"/>
              </a:spcBef>
              <a:spcAft>
                <a:spcPct val="0"/>
              </a:spcAft>
            </a:pPr>
            <a:r>
              <a:rPr lang="en-US" altLang="en-US" sz="1600" dirty="0">
                <a:latin typeface="Abadi" panose="020B0604020104020204" pitchFamily="34" charset="0"/>
              </a:rPr>
              <a:t>KSC LC-39A dominates with 41.7% of launches, followed by CCAFS LC-40 at 29.2% </a:t>
            </a:r>
          </a:p>
          <a:p>
            <a:pPr eaLnBrk="0" fontAlgn="base" hangingPunct="0">
              <a:lnSpc>
                <a:spcPct val="100000"/>
              </a:lnSpc>
              <a:spcBef>
                <a:spcPct val="0"/>
              </a:spcBef>
              <a:spcAft>
                <a:spcPct val="0"/>
              </a:spcAft>
            </a:pPr>
            <a:r>
              <a:rPr lang="en-US" altLang="en-US" sz="1600" dirty="0">
                <a:latin typeface="Abadi" panose="020B0604020104020204" pitchFamily="34" charset="0"/>
              </a:rPr>
              <a:t>East Coast sites (KSC and CCAFS) handle ~71% of all successful launches, with West Coast VAFB at 16.7% </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7" name="Picture 6">
            <a:extLst>
              <a:ext uri="{FF2B5EF4-FFF2-40B4-BE49-F238E27FC236}">
                <a16:creationId xmlns:a16="http://schemas.microsoft.com/office/drawing/2014/main" id="{EEDB486B-0CE9-211B-FEFD-6218ABC4B80D}"/>
              </a:ext>
            </a:extLst>
          </p:cNvPr>
          <p:cNvPicPr>
            <a:picLocks noChangeAspect="1"/>
          </p:cNvPicPr>
          <p:nvPr/>
        </p:nvPicPr>
        <p:blipFill>
          <a:blip r:embed="rId3"/>
          <a:stretch>
            <a:fillRect/>
          </a:stretch>
        </p:blipFill>
        <p:spPr>
          <a:xfrm>
            <a:off x="1909003" y="1426029"/>
            <a:ext cx="7988326" cy="3842780"/>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7" y="1556657"/>
            <a:ext cx="10112074" cy="446891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buNone/>
            </a:pPr>
            <a:r>
              <a:rPr lang="en-US" sz="2400" dirty="0">
                <a:solidFill>
                  <a:schemeClr val="tx1"/>
                </a:solidFill>
              </a:rPr>
              <a:t>SpaceX has revolutionized the aerospace industry by pioneering reusable rocket technology, significantly reducing the cost of space travel. The Falcon 9 rocket, in particular, is a game-changer because its first stage can be recovered after a mission, allowing for a much lower price per launch compared to competitors who use expendable rockets. Predicting the success of these landings is therefore a critical task, as it directly impacts the financial viability and reliability of future missions. This project leverages publicly available data to analyze and model the factors influencing a successful landing.</a:t>
            </a:r>
          </a:p>
          <a:p>
            <a:pPr marL="0" indent="0" algn="just">
              <a:buNone/>
            </a:pPr>
            <a:r>
              <a:rPr lang="en-US" sz="2400" dirty="0">
                <a:solidFill>
                  <a:schemeClr val="tx1"/>
                </a:solidFill>
              </a:rPr>
              <a:t>The primary objective of this project is to build a predictive model that can accurately determine whether a Falcon 9 first stage will land successfully. To achieve this, we will explore several key questions:</a:t>
            </a:r>
          </a:p>
          <a:p>
            <a:pPr algn="just"/>
            <a:r>
              <a:rPr lang="en-US" sz="2400" dirty="0">
                <a:solidFill>
                  <a:schemeClr val="tx1"/>
                </a:solidFill>
              </a:rPr>
              <a:t>How do different variables, such as payload mass, launch site, and orbit, affect the success rate of a landing?</a:t>
            </a:r>
          </a:p>
          <a:p>
            <a:pPr algn="just"/>
            <a:r>
              <a:rPr lang="en-US" sz="2400" dirty="0">
                <a:solidFill>
                  <a:schemeClr val="tx1"/>
                </a:solidFill>
              </a:rPr>
              <a:t>Have the success rates of Falcon 9 landings improved over time as the company has gained more experience and refined its technology?</a:t>
            </a:r>
          </a:p>
          <a:p>
            <a:pPr algn="just"/>
            <a:r>
              <a:rPr lang="en-US" sz="2400" dirty="0">
                <a:solidFill>
                  <a:schemeClr val="tx1"/>
                </a:solidFill>
              </a:rPr>
              <a:t>Which machine learning algorithm is best suited for this binary classification problem?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 Launches for site KSC LC-39A</a:t>
            </a:r>
          </a:p>
        </p:txBody>
      </p:sp>
      <p:pic>
        <p:nvPicPr>
          <p:cNvPr id="4" name="Picture 3">
            <a:extLst>
              <a:ext uri="{FF2B5EF4-FFF2-40B4-BE49-F238E27FC236}">
                <a16:creationId xmlns:a16="http://schemas.microsoft.com/office/drawing/2014/main" id="{C5C94D89-50A5-C3DE-122D-D9A9C044D24F}"/>
              </a:ext>
            </a:extLst>
          </p:cNvPr>
          <p:cNvPicPr>
            <a:picLocks noChangeAspect="1"/>
          </p:cNvPicPr>
          <p:nvPr/>
        </p:nvPicPr>
        <p:blipFill>
          <a:blip r:embed="rId3"/>
          <a:stretch>
            <a:fillRect/>
          </a:stretch>
        </p:blipFill>
        <p:spPr>
          <a:xfrm>
            <a:off x="2065588" y="1419298"/>
            <a:ext cx="8417186" cy="4088873"/>
          </a:xfrm>
          <a:prstGeom prst="rect">
            <a:avLst/>
          </a:prstGeom>
        </p:spPr>
      </p:pic>
      <p:sp>
        <p:nvSpPr>
          <p:cNvPr id="6" name="Content Placeholder 4">
            <a:extLst>
              <a:ext uri="{FF2B5EF4-FFF2-40B4-BE49-F238E27FC236}">
                <a16:creationId xmlns:a16="http://schemas.microsoft.com/office/drawing/2014/main" id="{C116002A-6D61-09E8-8F5D-616D0EB364C4}"/>
              </a:ext>
            </a:extLst>
          </p:cNvPr>
          <p:cNvSpPr txBox="1">
            <a:spLocks/>
          </p:cNvSpPr>
          <p:nvPr/>
        </p:nvSpPr>
        <p:spPr>
          <a:xfrm>
            <a:off x="770010" y="5775324"/>
            <a:ext cx="10159247" cy="40163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r>
              <a:rPr lang="en-US" altLang="en-US" sz="1600" dirty="0">
                <a:latin typeface="Abadi" panose="020B0604020104020204" pitchFamily="34" charset="0"/>
              </a:rPr>
              <a:t>KSC LC-39A has a 76.9% success rate (blue) versus 23.1% failure rate (red orange)</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on Payload Mass for All Sites</a:t>
            </a:r>
          </a:p>
        </p:txBody>
      </p:sp>
      <p:sp>
        <p:nvSpPr>
          <p:cNvPr id="2" name="Content Placeholder 4">
            <a:extLst>
              <a:ext uri="{FF2B5EF4-FFF2-40B4-BE49-F238E27FC236}">
                <a16:creationId xmlns:a16="http://schemas.microsoft.com/office/drawing/2014/main" id="{70E33076-FF5E-DD03-A0BC-BA47BD0B18DE}"/>
              </a:ext>
            </a:extLst>
          </p:cNvPr>
          <p:cNvSpPr txBox="1">
            <a:spLocks/>
          </p:cNvSpPr>
          <p:nvPr/>
        </p:nvSpPr>
        <p:spPr>
          <a:xfrm>
            <a:off x="770010" y="5268809"/>
            <a:ext cx="10159247" cy="908154"/>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eaLnBrk="0" fontAlgn="base" hangingPunct="0">
              <a:lnSpc>
                <a:spcPct val="100000"/>
              </a:lnSpc>
              <a:spcBef>
                <a:spcPct val="0"/>
              </a:spcBef>
              <a:spcAft>
                <a:spcPct val="0"/>
              </a:spcAft>
            </a:pPr>
            <a:endParaRPr lang="en-US" altLang="en-US" sz="1600" dirty="0">
              <a:latin typeface="Abadi" panose="020B0604020104020204" pitchFamily="34" charset="0"/>
            </a:endParaRPr>
          </a:p>
          <a:p>
            <a:pPr eaLnBrk="0" fontAlgn="base" hangingPunct="0">
              <a:lnSpc>
                <a:spcPct val="100000"/>
              </a:lnSpc>
              <a:spcBef>
                <a:spcPct val="0"/>
              </a:spcBef>
              <a:spcAft>
                <a:spcPct val="0"/>
              </a:spcAft>
            </a:pPr>
            <a:r>
              <a:rPr lang="en-US" altLang="en-US" sz="1600" dirty="0">
                <a:latin typeface="Abadi" panose="020B0604020104020204" pitchFamily="34" charset="0"/>
              </a:rPr>
              <a:t>Most successful launches (class=1) are concentrated in the 2k-6k kg payload range across all booster types </a:t>
            </a:r>
          </a:p>
          <a:p>
            <a:pPr eaLnBrk="0" fontAlgn="base" hangingPunct="0">
              <a:lnSpc>
                <a:spcPct val="100000"/>
              </a:lnSpc>
              <a:spcBef>
                <a:spcPct val="0"/>
              </a:spcBef>
              <a:spcAft>
                <a:spcPct val="0"/>
              </a:spcAft>
            </a:pPr>
            <a:r>
              <a:rPr lang="en-US" altLang="en-US" sz="1600" dirty="0">
                <a:latin typeface="Abadi" panose="020B0604020104020204" pitchFamily="34" charset="0"/>
              </a:rPr>
              <a:t>Failures (class=0) occur primarily in lighter payloads under 4k kg, with older booster versions (v1.0, v1.1, FT) showing more failures than newer ones (B4, B5) </a:t>
            </a:r>
          </a:p>
        </p:txBody>
      </p:sp>
      <p:pic>
        <p:nvPicPr>
          <p:cNvPr id="6" name="Picture 5">
            <a:extLst>
              <a:ext uri="{FF2B5EF4-FFF2-40B4-BE49-F238E27FC236}">
                <a16:creationId xmlns:a16="http://schemas.microsoft.com/office/drawing/2014/main" id="{F10BAD0A-7AC2-3DE9-C0DC-EA64621B8DE0}"/>
              </a:ext>
            </a:extLst>
          </p:cNvPr>
          <p:cNvPicPr>
            <a:picLocks noChangeAspect="1"/>
          </p:cNvPicPr>
          <p:nvPr/>
        </p:nvPicPr>
        <p:blipFill>
          <a:blip r:embed="rId3"/>
          <a:stretch>
            <a:fillRect/>
          </a:stretch>
        </p:blipFill>
        <p:spPr>
          <a:xfrm>
            <a:off x="563182" y="1616090"/>
            <a:ext cx="10929257" cy="362582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82114"/>
            <a:ext cx="3333904" cy="162991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model with the highest accuracy is Decision Tree with an accuracy of 0.8750 </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2D4C261-C84D-36A4-FB68-DD5453B36E2D}"/>
              </a:ext>
            </a:extLst>
          </p:cNvPr>
          <p:cNvPicPr>
            <a:picLocks noChangeAspect="1"/>
          </p:cNvPicPr>
          <p:nvPr/>
        </p:nvPicPr>
        <p:blipFill>
          <a:blip r:embed="rId3"/>
          <a:srcRect b="5224"/>
          <a:stretch>
            <a:fillRect/>
          </a:stretch>
        </p:blipFill>
        <p:spPr>
          <a:xfrm>
            <a:off x="4349729" y="1538673"/>
            <a:ext cx="6801799" cy="4252528"/>
          </a:xfrm>
          <a:prstGeom prst="rect">
            <a:avLst/>
          </a:prstGeom>
        </p:spPr>
      </p:pic>
      <p:sp>
        <p:nvSpPr>
          <p:cNvPr id="6" name="Rectangle 1">
            <a:extLst>
              <a:ext uri="{FF2B5EF4-FFF2-40B4-BE49-F238E27FC236}">
                <a16:creationId xmlns:a16="http://schemas.microsoft.com/office/drawing/2014/main" id="{B1D2C29B-90BE-9EC5-75A6-83EDD68D31A1}"/>
              </a:ext>
            </a:extLst>
          </p:cNvPr>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651075" cy="2220686"/>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showed the Decision Tree model correctly identified 12 successful landings and 3 unsuccessful landings, with 3 false positives and 0 false negatives.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90174942-708A-0FB7-D6FE-3057A4DA666D}"/>
              </a:ext>
            </a:extLst>
          </p:cNvPr>
          <p:cNvPicPr>
            <a:picLocks noChangeAspect="1"/>
          </p:cNvPicPr>
          <p:nvPr/>
        </p:nvPicPr>
        <p:blipFill>
          <a:blip r:embed="rId3"/>
          <a:stretch>
            <a:fillRect/>
          </a:stretch>
        </p:blipFill>
        <p:spPr>
          <a:xfrm>
            <a:off x="5998029" y="1571420"/>
            <a:ext cx="5287583" cy="429756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24000"/>
            <a:ext cx="10246332" cy="4702392"/>
          </a:xfrm>
          <a:prstGeom prst="rect">
            <a:avLst/>
          </a:prstGeom>
        </p:spPr>
        <p:txBody>
          <a:bodyPr>
            <a:normAutofit/>
          </a:bodyPr>
          <a:lstStyle/>
          <a:p>
            <a:pPr eaLnBrk="0" fontAlgn="base" hangingPunct="0">
              <a:lnSpc>
                <a:spcPct val="100000"/>
              </a:lnSpc>
              <a:spcBef>
                <a:spcPct val="0"/>
              </a:spcBef>
              <a:spcAft>
                <a:spcPct val="0"/>
              </a:spcAft>
            </a:pPr>
            <a:r>
              <a:rPr lang="en-US" altLang="en-US" sz="2400" dirty="0">
                <a:latin typeface="Abadi" panose="020B0604020104020204" pitchFamily="34" charset="0"/>
              </a:rPr>
              <a:t>The project successfully developed a predictive model, and exploratory data analysis revealed a clear correlation between landing success and factors like payload mass and launch site.</a:t>
            </a:r>
          </a:p>
          <a:p>
            <a:pPr eaLnBrk="0" fontAlgn="base" hangingPunct="0">
              <a:lnSpc>
                <a:spcPct val="100000"/>
              </a:lnSpc>
              <a:spcBef>
                <a:spcPct val="0"/>
              </a:spcBef>
              <a:spcAft>
                <a:spcPct val="0"/>
              </a:spcAft>
            </a:pPr>
            <a:r>
              <a:rPr lang="en-US" altLang="en-US" sz="2400" dirty="0">
                <a:latin typeface="Abadi" panose="020B0604020104020204" pitchFamily="34" charset="0"/>
              </a:rPr>
              <a:t>Landing success rates have improved over time, indicating the company's technological refinement and increased experience.</a:t>
            </a:r>
          </a:p>
          <a:p>
            <a:pPr eaLnBrk="0" fontAlgn="base" hangingPunct="0">
              <a:lnSpc>
                <a:spcPct val="100000"/>
              </a:lnSpc>
              <a:spcBef>
                <a:spcPct val="0"/>
              </a:spcBef>
              <a:spcAft>
                <a:spcPct val="0"/>
              </a:spcAft>
            </a:pPr>
            <a:r>
              <a:rPr lang="en-US" altLang="en-US" sz="2400" dirty="0">
                <a:latin typeface="Abadi" panose="020B0604020104020204" pitchFamily="34" charset="0"/>
              </a:rPr>
              <a:t>The K-Nearest Neighbors model was identified as the best-performing algorithm, proving more effective than other evaluated models.</a:t>
            </a:r>
          </a:p>
          <a:p>
            <a:pPr eaLnBrk="0" fontAlgn="base" hangingPunct="0">
              <a:lnSpc>
                <a:spcPct val="100000"/>
              </a:lnSpc>
              <a:spcBef>
                <a:spcPct val="0"/>
              </a:spcBef>
              <a:spcAft>
                <a:spcPct val="0"/>
              </a:spcAft>
            </a:pPr>
            <a:r>
              <a:rPr lang="en-US" altLang="en-US" sz="2400" dirty="0">
                <a:latin typeface="Abadi" panose="020B0604020104020204" pitchFamily="34" charset="0"/>
              </a:rPr>
              <a:t>An interactive Dash dashboard was created to serve as a powerful tool for visualizing the data and providing valuable insights for future missions.</a:t>
            </a:r>
          </a:p>
          <a:p>
            <a:pPr eaLnBrk="0" fontAlgn="base" hangingPunct="0">
              <a:lnSpc>
                <a:spcPct val="100000"/>
              </a:lnSpc>
              <a:spcBef>
                <a:spcPct val="0"/>
              </a:spcBef>
              <a:spcAft>
                <a:spcPct val="0"/>
              </a:spcAft>
            </a:pPr>
            <a:r>
              <a:rPr lang="en-US" altLang="en-US" sz="2400" dirty="0">
                <a:latin typeface="Abadi" panose="020B0604020104020204" pitchFamily="34" charset="0"/>
              </a:rPr>
              <a:t>Overall, this data-driven approach demonstrates a reliable method for predicting Falcon 9 first-stage landing success and understanding its key contributing factors.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Describe how data was collected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Describe how data was processed</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data sets were collected using RESTful API calls to the SpaceX public API endpoints. The collection process involved systematic retrieval of rocket launch data, mission information, and spacecraft details through structured HTTP requests.</a:t>
            </a:r>
          </a:p>
          <a:p>
            <a:pPr>
              <a:lnSpc>
                <a:spcPct val="100000"/>
              </a:lnSpc>
              <a:spcBef>
                <a:spcPts val="1400"/>
              </a:spcBef>
            </a:pPr>
            <a:r>
              <a:rPr lang="en-US" sz="2200" dirty="0">
                <a:solidFill>
                  <a:schemeClr val="accent3">
                    <a:lumMod val="25000"/>
                  </a:schemeClr>
                </a:solidFill>
                <a:latin typeface="Abadi" panose="020B0604020104020204" pitchFamily="34" charset="0"/>
              </a:rPr>
              <a:t>Key Phases:</a:t>
            </a:r>
          </a:p>
          <a:p>
            <a:pPr marL="914400" lvl="1" indent="-457200">
              <a:lnSpc>
                <a:spcPct val="100000"/>
              </a:lnSpc>
              <a:spcBef>
                <a:spcPts val="1400"/>
              </a:spcBef>
              <a:buAutoNum type="arabicPeriod"/>
            </a:pPr>
            <a:r>
              <a:rPr lang="en-US" sz="2000" dirty="0">
                <a:solidFill>
                  <a:schemeClr val="accent3">
                    <a:lumMod val="25000"/>
                  </a:schemeClr>
                </a:solidFill>
                <a:latin typeface="Abadi" panose="020B0604020104020204" pitchFamily="34" charset="0"/>
              </a:rPr>
              <a:t>API Endpoint Identification - </a:t>
            </a:r>
            <a:r>
              <a:rPr lang="en-US" sz="2000" dirty="0"/>
              <a:t>Identified SpaceX API endpoints for launch and rocket data</a:t>
            </a:r>
          </a:p>
          <a:p>
            <a:pPr marL="914400" lvl="1" indent="-457200">
              <a:lnSpc>
                <a:spcPct val="100000"/>
              </a:lnSpc>
              <a:spcBef>
                <a:spcPts val="1400"/>
              </a:spcBef>
              <a:buAutoNum type="arabicPeriod"/>
            </a:pPr>
            <a:r>
              <a:rPr lang="en-PH" sz="2000" dirty="0"/>
              <a:t>Data Retrieval Implementation - </a:t>
            </a:r>
            <a:r>
              <a:rPr lang="en-US" sz="2000" dirty="0"/>
              <a:t>Implemented HTTP GET requests using Python requests library</a:t>
            </a:r>
          </a:p>
          <a:p>
            <a:pPr marL="914400" lvl="1" indent="-457200">
              <a:lnSpc>
                <a:spcPct val="100000"/>
              </a:lnSpc>
              <a:spcBef>
                <a:spcPts val="1400"/>
              </a:spcBef>
              <a:buAutoNum type="arabicPeriod"/>
            </a:pPr>
            <a:r>
              <a:rPr lang="en-PH" sz="2000" dirty="0"/>
              <a:t>Data Processing and Storage - </a:t>
            </a:r>
            <a:r>
              <a:rPr lang="en-US" sz="2000" dirty="0"/>
              <a:t>Parsed JSON responses and structured into pandas </a:t>
            </a:r>
            <a:r>
              <a:rPr lang="en-US" sz="2000" dirty="0" err="1"/>
              <a:t>DataFrames</a:t>
            </a:r>
            <a:r>
              <a:rPr lang="en-US" sz="2000" dirty="0"/>
              <a:t> and applied data validation and cleaning procedures</a:t>
            </a:r>
            <a:endParaRPr lang="en-US" sz="20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r>
              <a:rPr lang="en-US" sz="2200" dirty="0">
                <a:solidFill>
                  <a:schemeClr val="accent3">
                    <a:lumMod val="25000"/>
                  </a:schemeClr>
                </a:solidFill>
                <a:latin typeface="Abadi" panose="020B0604020104020204" pitchFamily="34" charset="0"/>
              </a:rPr>
              <a:t>Data Collection flowchart</a:t>
            </a:r>
            <a:endParaRPr lang="en-US" sz="2200" dirty="0">
              <a:solidFill>
                <a:srgbClr val="1C7DDB"/>
              </a:solidFill>
              <a:latin typeface="Abadi"/>
            </a:endParaRPr>
          </a:p>
          <a:p>
            <a:pPr marL="0" indent="0">
              <a:buNone/>
            </a:pPr>
            <a:r>
              <a:rPr lang="en-US" sz="2000" dirty="0">
                <a:solidFill>
                  <a:srgbClr val="1C7DDB"/>
                </a:solidFill>
                <a:latin typeface="Abadi"/>
              </a:rPr>
              <a:t>[Start] → [Initialize API Connection] → [Send GET Request to SpaceX API]</a:t>
            </a:r>
          </a:p>
          <a:p>
            <a:pPr marL="0" indent="0">
              <a:buNone/>
            </a:pPr>
            <a:r>
              <a:rPr lang="en-US" sz="2000" dirty="0">
                <a:solidFill>
                  <a:srgbClr val="1C7DDB"/>
                </a:solidFill>
                <a:latin typeface="Abadi"/>
              </a:rPr>
              <a:t>    ↓</a:t>
            </a:r>
          </a:p>
          <a:p>
            <a:pPr marL="0" indent="0">
              <a:buNone/>
            </a:pPr>
            <a:r>
              <a:rPr lang="en-US" sz="2000" dirty="0">
                <a:solidFill>
                  <a:srgbClr val="1C7DDB"/>
                </a:solidFill>
                <a:latin typeface="Abadi"/>
              </a:rPr>
              <a:t>[Receive JSON Response] → [Parse JSON Data] → [Validate Data Quality]</a:t>
            </a:r>
          </a:p>
          <a:p>
            <a:pPr marL="0" indent="0">
              <a:buNone/>
            </a:pPr>
            <a:r>
              <a:rPr lang="en-US" sz="2000" dirty="0">
                <a:solidFill>
                  <a:srgbClr val="1C7DDB"/>
                </a:solidFill>
                <a:latin typeface="Abadi"/>
              </a:rPr>
              <a:t>    ↓</a:t>
            </a:r>
          </a:p>
          <a:p>
            <a:pPr marL="0" indent="0">
              <a:buNone/>
            </a:pPr>
            <a:r>
              <a:rPr lang="en-US" sz="2000" dirty="0">
                <a:solidFill>
                  <a:srgbClr val="1C7DDB"/>
                </a:solidFill>
                <a:latin typeface="Abadi"/>
              </a:rPr>
              <a:t>[Store in </a:t>
            </a:r>
            <a:r>
              <a:rPr lang="en-US" sz="2000" dirty="0" err="1">
                <a:solidFill>
                  <a:srgbClr val="1C7DDB"/>
                </a:solidFill>
                <a:latin typeface="Abadi"/>
              </a:rPr>
              <a:t>DataFrame</a:t>
            </a:r>
            <a:r>
              <a:rPr lang="en-US" sz="2000" dirty="0">
                <a:solidFill>
                  <a:srgbClr val="1C7DDB"/>
                </a:solidFill>
                <a:latin typeface="Abadi"/>
              </a:rPr>
              <a:t>] → [End: Apply Data Cleaning]</a:t>
            </a: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r>
              <a:rPr lang="en-US" sz="2200" dirty="0">
                <a:solidFill>
                  <a:srgbClr val="0B49CB"/>
                </a:solidFill>
                <a:latin typeface="Abadi" panose="020B0604020104020204" pitchFamily="34" charset="0"/>
              </a:rPr>
              <a:t>GitHub URL: https://github.com/maeezra/IBMCapstoneProject/blob/cac3f74ad288f1075f0ecf0bad4fe0ac9eac4613/jupyter-labs-spacex-data-collection-api.ipynb</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4374662"/>
          </a:xfrm>
          <a:prstGeom prst="rect">
            <a:avLst/>
          </a:prstGeom>
        </p:spPr>
        <p:txBody>
          <a:bodyPr lIns="91440" tIns="45720" rIns="91440" bIns="45720" anchor="t">
            <a:noAutofit/>
          </a:bodyPr>
          <a:lstStyle/>
          <a:p>
            <a:r>
              <a:rPr lang="en-US" sz="2000" dirty="0">
                <a:latin typeface="Abadi" panose="020B0604020104020204" pitchFamily="34" charset="0"/>
              </a:rPr>
              <a:t>The collection process involved systematic retrieval of launch data, mission information, and spacecraft details through structured HTML parsing.</a:t>
            </a:r>
          </a:p>
          <a:p>
            <a:r>
              <a:rPr lang="en-US" sz="2000" dirty="0">
                <a:latin typeface="Abadi" panose="020B0604020104020204" pitchFamily="34" charset="0"/>
              </a:rPr>
              <a:t>Key Phases:</a:t>
            </a:r>
          </a:p>
          <a:p>
            <a:pPr lvl="1"/>
            <a:r>
              <a:rPr lang="en-US" sz="1800" dirty="0">
                <a:latin typeface="Abadi" panose="020B0604020104020204" pitchFamily="34" charset="0"/>
              </a:rPr>
              <a:t>Target Identification, Data Extraction Implementation, Data Processing and Storage </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800" dirty="0">
                <a:solidFill>
                  <a:srgbClr val="0B49CB"/>
                </a:solidFill>
                <a:latin typeface="Abadi" panose="020B0604020104020204" pitchFamily="34" charset="0"/>
              </a:rPr>
              <a:t>GitHub URL: https://github.com/maeezra/IBMCapstoneProject/blob/6f82722c46ba82dc2117fbfd8d285b06ec19c62b/jupyter-labs-webscraping.ipynb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dirty="0">
                <a:solidFill>
                  <a:schemeClr val="accent3">
                    <a:lumMod val="25000"/>
                  </a:schemeClr>
                </a:solidFill>
                <a:latin typeface="Abadi" panose="020B0604020104020204" pitchFamily="34" charset="0"/>
              </a:rPr>
              <a:t>Web Scraping flowchart</a:t>
            </a:r>
            <a:endParaRPr lang="en-PH" sz="2200" dirty="0">
              <a:solidFill>
                <a:schemeClr val="accent3">
                  <a:lumMod val="25000"/>
                </a:schemeClr>
              </a:solidFill>
              <a:latin typeface="Abadi" panose="020B0604020104020204" pitchFamily="34" charset="0"/>
            </a:endParaRPr>
          </a:p>
          <a:p>
            <a:pPr marL="0" indent="0">
              <a:buNone/>
            </a:pPr>
            <a:r>
              <a:rPr lang="en-PH" sz="2000" dirty="0">
                <a:solidFill>
                  <a:srgbClr val="1C7DDB"/>
                </a:solidFill>
                <a:latin typeface="Abadi" panose="020B0604020104020204" pitchFamily="34" charset="0"/>
              </a:rPr>
              <a:t>[Start] → [Initialize Web Scraping Environment] → [Send GET Request to Wikipedia URL]</a:t>
            </a:r>
            <a:br>
              <a:rPr lang="en-PH" sz="2000" dirty="0">
                <a:solidFill>
                  <a:srgbClr val="1C7DDB"/>
                </a:solidFill>
                <a:latin typeface="Abadi" panose="020B0604020104020204" pitchFamily="34" charset="0"/>
              </a:rPr>
            </a:br>
            <a:r>
              <a:rPr lang="en-PH" sz="2000" dirty="0">
                <a:solidFill>
                  <a:srgbClr val="1C7DDB"/>
                </a:solidFill>
                <a:latin typeface="Abadi" panose="020B0604020104020204" pitchFamily="34" charset="0"/>
              </a:rPr>
              <a:t>↓</a:t>
            </a:r>
            <a:br>
              <a:rPr lang="en-PH" sz="2000" dirty="0">
                <a:solidFill>
                  <a:srgbClr val="1C7DDB"/>
                </a:solidFill>
                <a:latin typeface="Abadi" panose="020B0604020104020204" pitchFamily="34" charset="0"/>
              </a:rPr>
            </a:br>
            <a:r>
              <a:rPr lang="en-PH" sz="2000" dirty="0">
                <a:solidFill>
                  <a:srgbClr val="1C7DDB"/>
                </a:solidFill>
                <a:latin typeface="Abadi" panose="020B0604020104020204" pitchFamily="34" charset="0"/>
              </a:rPr>
              <a:t>[Receive HTML Response] → [Parse HTML with </a:t>
            </a:r>
            <a:r>
              <a:rPr lang="en-PH" sz="2000" dirty="0" err="1">
                <a:solidFill>
                  <a:srgbClr val="1C7DDB"/>
                </a:solidFill>
                <a:latin typeface="Abadi" panose="020B0604020104020204" pitchFamily="34" charset="0"/>
              </a:rPr>
              <a:t>BeautifulSoup</a:t>
            </a:r>
            <a:r>
              <a:rPr lang="en-PH" sz="2000" dirty="0">
                <a:solidFill>
                  <a:srgbClr val="1C7DDB"/>
                </a:solidFill>
                <a:latin typeface="Abadi" panose="020B0604020104020204" pitchFamily="34" charset="0"/>
              </a:rPr>
              <a:t>] → [Locate Launch Data Tables]</a:t>
            </a:r>
            <a:br>
              <a:rPr lang="en-PH" sz="2000" dirty="0">
                <a:solidFill>
                  <a:srgbClr val="1C7DDB"/>
                </a:solidFill>
                <a:latin typeface="Abadi" panose="020B0604020104020204" pitchFamily="34" charset="0"/>
              </a:rPr>
            </a:br>
            <a:r>
              <a:rPr lang="en-PH" sz="2000" dirty="0">
                <a:solidFill>
                  <a:srgbClr val="1C7DDB"/>
                </a:solidFill>
                <a:latin typeface="Abadi" panose="020B0604020104020204" pitchFamily="34" charset="0"/>
              </a:rPr>
              <a:t>↓</a:t>
            </a:r>
            <a:br>
              <a:rPr lang="en-PH" sz="2000" dirty="0">
                <a:solidFill>
                  <a:srgbClr val="1C7DDB"/>
                </a:solidFill>
                <a:latin typeface="Abadi" panose="020B0604020104020204" pitchFamily="34" charset="0"/>
              </a:rPr>
            </a:br>
            <a:r>
              <a:rPr lang="en-PH" sz="2000" dirty="0">
                <a:solidFill>
                  <a:srgbClr val="1C7DDB"/>
                </a:solidFill>
                <a:latin typeface="Abadi" panose="020B0604020104020204" pitchFamily="34" charset="0"/>
              </a:rPr>
              <a:t>[Extract Table Headers] → [Parse Table Rows and Cells] → [Apply Data Cleaning Functions]</a:t>
            </a:r>
            <a:br>
              <a:rPr lang="en-PH" sz="2000" dirty="0">
                <a:solidFill>
                  <a:srgbClr val="1C7DDB"/>
                </a:solidFill>
                <a:latin typeface="Abadi" panose="020B0604020104020204" pitchFamily="34" charset="0"/>
              </a:rPr>
            </a:br>
            <a:r>
              <a:rPr lang="en-PH" sz="2000" dirty="0">
                <a:solidFill>
                  <a:srgbClr val="1C7DDB"/>
                </a:solidFill>
                <a:latin typeface="Abadi" panose="020B0604020104020204" pitchFamily="34" charset="0"/>
              </a:rPr>
              <a:t>↓</a:t>
            </a:r>
            <a:br>
              <a:rPr lang="en-PH" sz="2000" dirty="0">
                <a:solidFill>
                  <a:srgbClr val="1C7DDB"/>
                </a:solidFill>
                <a:latin typeface="Abadi" panose="020B0604020104020204" pitchFamily="34" charset="0"/>
              </a:rPr>
            </a:br>
            <a:r>
              <a:rPr lang="en-PH" sz="2000" dirty="0">
                <a:solidFill>
                  <a:srgbClr val="1C7DDB"/>
                </a:solidFill>
                <a:latin typeface="Abadi" panose="020B0604020104020204" pitchFamily="34" charset="0"/>
              </a:rPr>
              <a:t>[Store in </a:t>
            </a:r>
            <a:r>
              <a:rPr lang="en-PH" sz="2000" dirty="0" err="1">
                <a:solidFill>
                  <a:srgbClr val="1C7DDB"/>
                </a:solidFill>
                <a:latin typeface="Abadi" panose="020B0604020104020204" pitchFamily="34" charset="0"/>
              </a:rPr>
              <a:t>DataFrame</a:t>
            </a:r>
            <a:r>
              <a:rPr lang="en-PH" sz="2000" dirty="0">
                <a:solidFill>
                  <a:srgbClr val="1C7DDB"/>
                </a:solidFill>
                <a:latin typeface="Abadi" panose="020B0604020104020204" pitchFamily="34" charset="0"/>
              </a:rPr>
              <a:t>] → [End: Validate Data Quality] </a:t>
            </a:r>
            <a:br>
              <a:rPr lang="en-PH" sz="2000" dirty="0">
                <a:solidFill>
                  <a:srgbClr val="1C7DDB"/>
                </a:solidFill>
                <a:latin typeface="Abadi" panose="020B0604020104020204" pitchFamily="34" charset="0"/>
              </a:rPr>
            </a:br>
            <a:endParaRPr lang="en-PH" sz="1800"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789</TotalTime>
  <Words>2978</Words>
  <Application>Microsoft Office PowerPoint</Application>
  <PresentationFormat>Widescreen</PresentationFormat>
  <Paragraphs>244</Paragraphs>
  <Slides>46</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Mae Ezra Abundo</cp:lastModifiedBy>
  <cp:revision>201</cp:revision>
  <dcterms:created xsi:type="dcterms:W3CDTF">2021-04-29T18:58:34Z</dcterms:created>
  <dcterms:modified xsi:type="dcterms:W3CDTF">2025-09-02T10:12:43Z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